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27"/>
  </p:notesMasterIdLst>
  <p:sldIdLst>
    <p:sldId id="256" r:id="rId2"/>
    <p:sldId id="303" r:id="rId3"/>
    <p:sldId id="264" r:id="rId4"/>
    <p:sldId id="259" r:id="rId5"/>
    <p:sldId id="308" r:id="rId6"/>
    <p:sldId id="284" r:id="rId7"/>
    <p:sldId id="273" r:id="rId8"/>
    <p:sldId id="297" r:id="rId9"/>
    <p:sldId id="298" r:id="rId10"/>
    <p:sldId id="299" r:id="rId11"/>
    <p:sldId id="301" r:id="rId12"/>
    <p:sldId id="262" r:id="rId13"/>
    <p:sldId id="302" r:id="rId14"/>
    <p:sldId id="304" r:id="rId15"/>
    <p:sldId id="326" r:id="rId16"/>
    <p:sldId id="313" r:id="rId17"/>
    <p:sldId id="318" r:id="rId18"/>
    <p:sldId id="324" r:id="rId19"/>
    <p:sldId id="314" r:id="rId20"/>
    <p:sldId id="319" r:id="rId21"/>
    <p:sldId id="320" r:id="rId22"/>
    <p:sldId id="321" r:id="rId23"/>
    <p:sldId id="306" r:id="rId24"/>
    <p:sldId id="278" r:id="rId25"/>
    <p:sldId id="317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Georgia" panose="02040502050405020303" pitchFamily="18" charset="0"/>
      <p:regular r:id="rId32"/>
      <p:bold r:id="rId33"/>
      <p:italic r:id="rId34"/>
      <p:boldItalic r:id="rId35"/>
    </p:embeddedFont>
    <p:embeddedFont>
      <p:font typeface="HY견고딕" panose="02030600000101010101" pitchFamily="18" charset="-127"/>
      <p:regular r:id="rId36"/>
    </p:embeddedFont>
    <p:embeddedFont>
      <p:font typeface="HY얕은샘물M" panose="02030600000101010101" pitchFamily="18" charset="-127"/>
      <p:regular r:id="rId37"/>
    </p:embeddedFont>
    <p:embeddedFont>
      <p:font typeface="HY중고딕" panose="02030600000101010101" pitchFamily="18" charset="-127"/>
      <p:regular r:id="rId38"/>
    </p:embeddedFont>
    <p:embeddedFont>
      <p:font typeface="Inter" panose="020B0600000101010101" charset="0"/>
      <p:regular r:id="rId39"/>
      <p:bold r:id="rId40"/>
    </p:embeddedFont>
    <p:embeddedFont>
      <p:font typeface="Inter-Regular" panose="020B0600000101010101" charset="0"/>
      <p:regular r:id="rId41"/>
      <p:bold r:id="rId42"/>
    </p:embeddedFont>
    <p:embeddedFont>
      <p:font typeface="Playfair Display" panose="020B0600000101010101" charset="0"/>
      <p:regular r:id="rId43"/>
      <p:bold r:id="rId44"/>
      <p:italic r:id="rId45"/>
      <p:boldItalic r:id="rId46"/>
    </p:embeddedFont>
    <p:embeddedFont>
      <p:font typeface="Playfair Display Regular" panose="020B0600000101010101" charset="0"/>
      <p:regular r:id="rId47"/>
      <p:bold r:id="rId48"/>
      <p:italic r:id="rId49"/>
      <p:boldItalic r:id="rId50"/>
    </p:embeddedFont>
    <p:embeddedFont>
      <p:font typeface="맑은 고딕" panose="020B0503020000020004" pitchFamily="50" charset="-127"/>
      <p:regular r:id="rId51"/>
      <p:bold r:id="rId52"/>
    </p:embeddedFont>
    <p:embeddedFont>
      <p:font typeface="휴먼모음T" panose="02030504000101010101" pitchFamily="18" charset="-127"/>
      <p:regular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z220409" initials="e" lastIdx="1" clrIdx="0">
    <p:extLst>
      <p:ext uri="{19B8F6BF-5375-455C-9EA6-DF929625EA0E}">
        <p15:presenceInfo xmlns:p15="http://schemas.microsoft.com/office/powerpoint/2012/main" userId="ez22040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ED"/>
    <a:srgbClr val="FFE3DD"/>
    <a:srgbClr val="FFF8F7"/>
    <a:srgbClr val="FF0000"/>
    <a:srgbClr val="FFB9A7"/>
    <a:srgbClr val="DA8671"/>
    <a:srgbClr val="FFF3F1"/>
    <a:srgbClr val="FFB4BA"/>
    <a:srgbClr val="909090"/>
    <a:srgbClr val="D26A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0612979-EF31-4AF9-A8EF-6B6A0A963571}">
  <a:tblStyle styleId="{50612979-EF31-4AF9-A8EF-6B6A0A9635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FBDF9CB-71E7-4CE3-B812-B350EE79E3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41" autoAdjust="0"/>
    <p:restoredTop sz="79859" autoAdjust="0"/>
  </p:normalViewPr>
  <p:slideViewPr>
    <p:cSldViewPr snapToGrid="0">
      <p:cViewPr varScale="1">
        <p:scale>
          <a:sx n="120" d="100"/>
          <a:sy n="120" d="100"/>
        </p:scale>
        <p:origin x="7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4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font" Target="fonts/font26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font" Target="fonts/font2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5668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3598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2588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945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15324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0113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61970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59515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1215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73665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8917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8226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39989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c52b6f6c13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c52b6f6c13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85039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7d137f743_0_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87d137f743_0_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이건 아마 삭제</a:t>
            </a:r>
            <a:r>
              <a:rPr lang="en-US" altLang="ko-KR" dirty="0"/>
              <a:t> </a:t>
            </a:r>
            <a:r>
              <a:rPr lang="ko-KR" altLang="en-US" dirty="0"/>
              <a:t>예정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0922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 개요 틀 수정 예정 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c52b6f6c1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c52b6f6c1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80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c52b6f6c13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c52b6f6c13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7529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5062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-576525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11150" y="0"/>
            <a:ext cx="4932849" cy="44038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1569375"/>
            <a:ext cx="3942300" cy="20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855300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rtl="0">
              <a:spcBef>
                <a:spcPts val="600"/>
              </a:spcBef>
              <a:spcAft>
                <a:spcPts val="0"/>
              </a:spcAft>
              <a:buSzPts val="1300"/>
              <a:buChar char="✓"/>
              <a:defRPr sz="1300"/>
            </a:lvl1pPr>
            <a:lvl2pPr marL="914400" lvl="1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3pPr>
            <a:lvl4pPr marL="1828800" lvl="3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600"/>
              </a:spcBef>
              <a:spcAft>
                <a:spcPts val="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2811939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rtl="0">
              <a:spcBef>
                <a:spcPts val="600"/>
              </a:spcBef>
              <a:spcAft>
                <a:spcPts val="0"/>
              </a:spcAft>
              <a:buSzPts val="1300"/>
              <a:buChar char="✓"/>
              <a:defRPr sz="1300"/>
            </a:lvl1pPr>
            <a:lvl2pPr marL="914400" lvl="1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3pPr>
            <a:lvl4pPr marL="1828800" lvl="3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600"/>
              </a:spcBef>
              <a:spcAft>
                <a:spcPts val="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4768578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rtl="0">
              <a:spcBef>
                <a:spcPts val="600"/>
              </a:spcBef>
              <a:spcAft>
                <a:spcPts val="0"/>
              </a:spcAft>
              <a:buSzPts val="1300"/>
              <a:buChar char="✓"/>
              <a:defRPr sz="1300"/>
            </a:lvl1pPr>
            <a:lvl2pPr marL="914400" lvl="1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3pPr>
            <a:lvl4pPr marL="1828800" lvl="3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600"/>
              </a:spcBef>
              <a:spcAft>
                <a:spcPts val="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" name="Google Shape;4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87216" y="0"/>
            <a:ext cx="2456794" cy="4370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8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" name="Google Shape;5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66477" y="12"/>
            <a:ext cx="3377524" cy="4370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llustration 4">
  <p:cSld name="BLANK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90631" y="12"/>
            <a:ext cx="2253366" cy="4370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506348"/>
            <a:ext cx="45495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ter-Regular"/>
              <a:buChar char="✓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ter-Regular"/>
              <a:buChar char="○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-Regular"/>
              <a:buChar char="●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-Regular"/>
              <a:buChar char="●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○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■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●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○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3556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Inter-Regular"/>
              <a:buChar char="■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9" r:id="rId4"/>
    <p:sldLayoutId id="2147483660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466725" y="1156162"/>
            <a:ext cx="4105275" cy="325027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유기견</a:t>
            </a:r>
            <a:b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보호 관리</a:t>
            </a:r>
            <a:b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endParaRPr dirty="0">
              <a:solidFill>
                <a:srgbClr val="90909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722BF1-4484-43C8-BB56-3CFC439E31DF}"/>
              </a:ext>
            </a:extLst>
          </p:cNvPr>
          <p:cNvSpPr txBox="1"/>
          <p:nvPr/>
        </p:nvSpPr>
        <p:spPr>
          <a:xfrm>
            <a:off x="-152400" y="3086100"/>
            <a:ext cx="3409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90909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‘GUI </a:t>
            </a:r>
            <a:r>
              <a:rPr lang="ko-KR" altLang="en-US" sz="3600" dirty="0">
                <a:solidFill>
                  <a:srgbClr val="90909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</a:t>
            </a:r>
            <a:r>
              <a:rPr lang="en-US" altLang="ko-KR" sz="3600" dirty="0">
                <a:solidFill>
                  <a:srgbClr val="90909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’</a:t>
            </a:r>
            <a:endParaRPr lang="ko-KR" altLang="en-US" sz="3600" dirty="0"/>
          </a:p>
        </p:txBody>
      </p:sp>
      <p:sp>
        <p:nvSpPr>
          <p:cNvPr id="5" name="Rectangle: Rounded Corners 13">
            <a:extLst>
              <a:ext uri="{FF2B5EF4-FFF2-40B4-BE49-F238E27FC236}">
                <a16:creationId xmlns:a16="http://schemas.microsoft.com/office/drawing/2014/main" id="{14381478-8870-45FE-BFF5-8728FA855B67}"/>
              </a:ext>
            </a:extLst>
          </p:cNvPr>
          <p:cNvSpPr/>
          <p:nvPr/>
        </p:nvSpPr>
        <p:spPr>
          <a:xfrm>
            <a:off x="4019551" y="4196318"/>
            <a:ext cx="3143250" cy="420238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2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4</a:t>
            </a:r>
            <a:r>
              <a:rPr lang="ko-KR" altLang="en-US" sz="1800" dirty="0">
                <a:solidFill>
                  <a:schemeClr val="tx2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조 </a:t>
            </a:r>
            <a:r>
              <a:rPr lang="en-US" altLang="ko-KR" sz="1800" dirty="0">
                <a:solidFill>
                  <a:schemeClr val="tx2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– </a:t>
            </a:r>
            <a:r>
              <a:rPr lang="ko-KR" altLang="en-US" sz="1800" dirty="0">
                <a:solidFill>
                  <a:schemeClr val="tx2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김 동원 김 봄비 문 </a:t>
            </a:r>
            <a:r>
              <a:rPr lang="ko-KR" altLang="en-US" sz="1800" dirty="0" err="1">
                <a:solidFill>
                  <a:schemeClr val="tx2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희인</a:t>
            </a:r>
            <a:r>
              <a:rPr lang="ko-KR" altLang="en-US" sz="1800" dirty="0">
                <a:solidFill>
                  <a:schemeClr val="tx2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 한 현지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5;p21">
            <a:extLst>
              <a:ext uri="{FF2B5EF4-FFF2-40B4-BE49-F238E27FC236}">
                <a16:creationId xmlns:a16="http://schemas.microsoft.com/office/drawing/2014/main" id="{EAB53B5B-BAE5-42C2-B15B-3E36A5CC4E1E}"/>
              </a:ext>
            </a:extLst>
          </p:cNvPr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3" name="Google Shape;263;p3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5" name="Google Shape;494;p46">
            <a:extLst>
              <a:ext uri="{FF2B5EF4-FFF2-40B4-BE49-F238E27FC236}">
                <a16:creationId xmlns:a16="http://schemas.microsoft.com/office/drawing/2014/main" id="{6A21BA1B-4B1C-4A31-BDD9-5A2984A902F3}"/>
              </a:ext>
            </a:extLst>
          </p:cNvPr>
          <p:cNvSpPr txBox="1">
            <a:spLocks/>
          </p:cNvSpPr>
          <p:nvPr/>
        </p:nvSpPr>
        <p:spPr>
          <a:xfrm>
            <a:off x="500270" y="316700"/>
            <a:ext cx="3300205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dist"/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클래스 다이어그램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AB3FA7-587A-4CDD-AA23-B716EA8830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304"/>
          <a:stretch/>
        </p:blipFill>
        <p:spPr>
          <a:xfrm>
            <a:off x="0" y="1254175"/>
            <a:ext cx="9144000" cy="26351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ACB6439-2B35-4695-9A94-6027F36473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69" b="7698"/>
          <a:stretch/>
        </p:blipFill>
        <p:spPr>
          <a:xfrm>
            <a:off x="7392859" y="4073575"/>
            <a:ext cx="1285875" cy="85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51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5;p21">
            <a:extLst>
              <a:ext uri="{FF2B5EF4-FFF2-40B4-BE49-F238E27FC236}">
                <a16:creationId xmlns:a16="http://schemas.microsoft.com/office/drawing/2014/main" id="{8F1039DB-151A-4171-91BA-108F9B55FE50}"/>
              </a:ext>
            </a:extLst>
          </p:cNvPr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3" name="Google Shape;263;p3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5" name="Google Shape;494;p46">
            <a:extLst>
              <a:ext uri="{FF2B5EF4-FFF2-40B4-BE49-F238E27FC236}">
                <a16:creationId xmlns:a16="http://schemas.microsoft.com/office/drawing/2014/main" id="{6A21BA1B-4B1C-4A31-BDD9-5A2984A902F3}"/>
              </a:ext>
            </a:extLst>
          </p:cNvPr>
          <p:cNvSpPr txBox="1">
            <a:spLocks/>
          </p:cNvSpPr>
          <p:nvPr/>
        </p:nvSpPr>
        <p:spPr>
          <a:xfrm>
            <a:off x="500270" y="316700"/>
            <a:ext cx="3300205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dist"/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클래스 다이어그램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F83ECC-3440-46F3-9A11-716CE043C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0239"/>
            <a:ext cx="9144000" cy="26430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35DFAA2-EEF7-41B2-BA7E-9A124A7D5E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" b="7000"/>
          <a:stretch/>
        </p:blipFill>
        <p:spPr>
          <a:xfrm>
            <a:off x="7402384" y="4076699"/>
            <a:ext cx="1276350" cy="83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245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DA8671"/>
                </a:solidFill>
              </a:rPr>
              <a:t>12</a:t>
            </a:fld>
            <a:endParaRPr dirty="0">
              <a:solidFill>
                <a:srgbClr val="DA867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21"/>
          <p:cNvSpPr/>
          <p:nvPr/>
        </p:nvSpPr>
        <p:spPr>
          <a:xfrm>
            <a:off x="6923409" y="1611296"/>
            <a:ext cx="1799891" cy="1823854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D368074-0965-42F0-AE02-8AAF70154A04}"/>
              </a:ext>
            </a:extLst>
          </p:cNvPr>
          <p:cNvGrpSpPr/>
          <p:nvPr/>
        </p:nvGrpSpPr>
        <p:grpSpPr>
          <a:xfrm>
            <a:off x="815548" y="916956"/>
            <a:ext cx="7512904" cy="4174805"/>
            <a:chOff x="107092" y="459948"/>
            <a:chExt cx="11902530" cy="699602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11658D4-9C8D-4605-9525-6F020D026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092" y="459950"/>
              <a:ext cx="2341683" cy="342159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87016073-6427-4D2B-986C-8581303FF2CE}"/>
                </a:ext>
              </a:extLst>
            </p:cNvPr>
            <p:cNvCxnSpPr>
              <a:cxnSpLocks/>
            </p:cNvCxnSpPr>
            <p:nvPr/>
          </p:nvCxnSpPr>
          <p:spPr>
            <a:xfrm>
              <a:off x="2765598" y="699798"/>
              <a:ext cx="1078936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0CA9802-DC21-4733-8A00-0D2D474BD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26138" y="459950"/>
              <a:ext cx="3829530" cy="296439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6FEC314-D8EC-46B8-AF3A-88782E0A4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26138" y="3536310"/>
              <a:ext cx="3829530" cy="296439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39916EE-A307-4B62-9635-50B2DA01F6CB}"/>
                </a:ext>
              </a:extLst>
            </p:cNvPr>
            <p:cNvSpPr/>
            <p:nvPr/>
          </p:nvSpPr>
          <p:spPr>
            <a:xfrm>
              <a:off x="4842587" y="5887623"/>
              <a:ext cx="746448" cy="4292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E66FD21-E653-44BB-AB60-99B4EEEEB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75426" y="459948"/>
              <a:ext cx="4134196" cy="604074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9890FDD-3222-4EE1-B1F4-989A36DD39E7}"/>
                </a:ext>
              </a:extLst>
            </p:cNvPr>
            <p:cNvSpPr/>
            <p:nvPr/>
          </p:nvSpPr>
          <p:spPr>
            <a:xfrm>
              <a:off x="7809721" y="5374440"/>
              <a:ext cx="3974841" cy="41054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05952A-D342-46B6-8E3A-E65E664911A2}"/>
                </a:ext>
              </a:extLst>
            </p:cNvPr>
            <p:cNvSpPr txBox="1"/>
            <p:nvPr/>
          </p:nvSpPr>
          <p:spPr>
            <a:xfrm>
              <a:off x="292415" y="4589797"/>
              <a:ext cx="2932382" cy="857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dirty="0"/>
                <a:t>1. </a:t>
              </a:r>
              <a:r>
                <a:rPr lang="ko-KR" altLang="en-US" sz="1200" dirty="0"/>
                <a:t>추가버튼을 누르면</a:t>
              </a:r>
              <a:endParaRPr lang="en-US" altLang="ko-KR" sz="1200" dirty="0"/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/>
                <a:t>다음과 같은 창 실행됨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74E844-7DB8-434B-BEB2-F5C5B8D84D1E}"/>
                </a:ext>
              </a:extLst>
            </p:cNvPr>
            <p:cNvSpPr txBox="1"/>
            <p:nvPr/>
          </p:nvSpPr>
          <p:spPr>
            <a:xfrm>
              <a:off x="3610942" y="6585403"/>
              <a:ext cx="4357395" cy="870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2. </a:t>
              </a:r>
              <a:r>
                <a:rPr lang="ko-KR" altLang="en-US" sz="1200" dirty="0" err="1"/>
                <a:t>견종</a:t>
              </a:r>
              <a:r>
                <a:rPr lang="en-US" altLang="ko-KR" sz="1200" dirty="0"/>
                <a:t>,</a:t>
              </a:r>
              <a:r>
                <a:rPr lang="ko-KR" altLang="en-US" sz="1200" dirty="0"/>
                <a:t> 코드</a:t>
              </a:r>
              <a:r>
                <a:rPr lang="en-US" altLang="ko-KR" sz="1200" dirty="0"/>
                <a:t>, </a:t>
              </a:r>
              <a:r>
                <a:rPr lang="ko-KR" altLang="en-US" sz="1200" dirty="0" err="1"/>
                <a:t>마릿수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보호센터위치를 </a:t>
              </a:r>
              <a:endParaRPr lang="en-US" altLang="ko-KR" sz="1200" dirty="0"/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/>
                <a:t>입력 후 체크표시 클릭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ED119E-7888-48A9-8E11-745B5F2D9C49}"/>
                </a:ext>
              </a:extLst>
            </p:cNvPr>
            <p:cNvSpPr txBox="1"/>
            <p:nvPr/>
          </p:nvSpPr>
          <p:spPr>
            <a:xfrm>
              <a:off x="8865283" y="6589539"/>
              <a:ext cx="2697997" cy="464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3. </a:t>
              </a:r>
              <a:r>
                <a:rPr lang="ko-KR" altLang="en-US" sz="1200" dirty="0"/>
                <a:t>추가 된 사항 확인</a:t>
              </a:r>
            </a:p>
          </p:txBody>
        </p:sp>
      </p:grpSp>
      <p:sp>
        <p:nvSpPr>
          <p:cNvPr id="24" name="Google Shape;494;p46">
            <a:extLst>
              <a:ext uri="{FF2B5EF4-FFF2-40B4-BE49-F238E27FC236}">
                <a16:creationId xmlns:a16="http://schemas.microsoft.com/office/drawing/2014/main" id="{2ECC39E4-F8D1-4812-9C30-AD75230D2A56}"/>
              </a:ext>
            </a:extLst>
          </p:cNvPr>
          <p:cNvSpPr txBox="1">
            <a:spLocks/>
          </p:cNvSpPr>
          <p:nvPr/>
        </p:nvSpPr>
        <p:spPr>
          <a:xfrm>
            <a:off x="500270" y="316700"/>
            <a:ext cx="1985755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dist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스토리보드</a:t>
            </a: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C368FEA0-DB2C-4563-BC5D-CFDD559B811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65594" y="969838"/>
            <a:ext cx="1866321" cy="2046809"/>
          </a:xfrm>
          <a:prstGeom prst="bentConnector4">
            <a:avLst>
              <a:gd name="adj1" fmla="val -20925"/>
              <a:gd name="adj2" fmla="val 6695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AB6242D-2505-46BE-8A09-319C84E8417A}"/>
              </a:ext>
            </a:extLst>
          </p:cNvPr>
          <p:cNvSpPr/>
          <p:nvPr/>
        </p:nvSpPr>
        <p:spPr>
          <a:xfrm>
            <a:off x="978111" y="2777805"/>
            <a:ext cx="344127" cy="1586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DA8671"/>
                </a:solidFill>
              </a:rPr>
              <a:t>13</a:t>
            </a:fld>
            <a:endParaRPr dirty="0">
              <a:solidFill>
                <a:srgbClr val="DA867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1"/>
          <p:cNvSpPr/>
          <p:nvPr/>
        </p:nvSpPr>
        <p:spPr>
          <a:xfrm>
            <a:off x="6923409" y="1611296"/>
            <a:ext cx="1799891" cy="1823854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475A694-F66E-41D2-AAA6-EE0790A2D78E}"/>
              </a:ext>
            </a:extLst>
          </p:cNvPr>
          <p:cNvGrpSpPr/>
          <p:nvPr/>
        </p:nvGrpSpPr>
        <p:grpSpPr>
          <a:xfrm>
            <a:off x="865189" y="577350"/>
            <a:ext cx="7413622" cy="4373719"/>
            <a:chOff x="112354" y="459339"/>
            <a:chExt cx="11903674" cy="7022655"/>
          </a:xfrm>
        </p:grpSpPr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A554F065-6857-4E32-924A-E90DB2B423E1}"/>
                </a:ext>
              </a:extLst>
            </p:cNvPr>
            <p:cNvCxnSpPr>
              <a:cxnSpLocks/>
            </p:cNvCxnSpPr>
            <p:nvPr/>
          </p:nvCxnSpPr>
          <p:spPr>
            <a:xfrm>
              <a:off x="2843749" y="709127"/>
              <a:ext cx="742759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BF88F98D-31BB-4AD5-AEA4-E21E53B81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354" y="459339"/>
              <a:ext cx="2341595" cy="342145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8" name="설명선 3 2">
              <a:extLst>
                <a:ext uri="{FF2B5EF4-FFF2-40B4-BE49-F238E27FC236}">
                  <a16:creationId xmlns:a16="http://schemas.microsoft.com/office/drawing/2014/main" id="{537D85B1-47CB-4BB0-B0C7-E9FCB6428367}"/>
                </a:ext>
              </a:extLst>
            </p:cNvPr>
            <p:cNvSpPr/>
            <p:nvPr/>
          </p:nvSpPr>
          <p:spPr>
            <a:xfrm>
              <a:off x="970381" y="3582957"/>
              <a:ext cx="569165" cy="244360"/>
            </a:xfrm>
            <a:prstGeom prst="borderCallout3">
              <a:avLst>
                <a:gd name="adj1" fmla="val 103435"/>
                <a:gd name="adj2" fmla="val 51250"/>
                <a:gd name="adj3" fmla="val 376294"/>
                <a:gd name="adj4" fmla="val 51277"/>
                <a:gd name="adj5" fmla="val 368439"/>
                <a:gd name="adj6" fmla="val 333776"/>
                <a:gd name="adj7" fmla="val -1172964"/>
                <a:gd name="adj8" fmla="val 334190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4BB9024C-29CC-44BD-9CA2-3AE6C36DD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04251" y="459339"/>
              <a:ext cx="3915164" cy="303067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D2F29BF5-4003-4545-8313-F03ED7FD7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13580" y="3569368"/>
              <a:ext cx="3915164" cy="303067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328DDB-ECEC-497C-8F43-D2721045D83C}"/>
                </a:ext>
              </a:extLst>
            </p:cNvPr>
            <p:cNvSpPr/>
            <p:nvPr/>
          </p:nvSpPr>
          <p:spPr>
            <a:xfrm>
              <a:off x="5514387" y="4991876"/>
              <a:ext cx="587829" cy="82109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3288756-69C1-43DA-B26D-D9094165998F}"/>
                </a:ext>
              </a:extLst>
            </p:cNvPr>
            <p:cNvSpPr/>
            <p:nvPr/>
          </p:nvSpPr>
          <p:spPr>
            <a:xfrm>
              <a:off x="4786602" y="5976301"/>
              <a:ext cx="690462" cy="39650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" name="꺾인 연결선 11">
              <a:extLst>
                <a:ext uri="{FF2B5EF4-FFF2-40B4-BE49-F238E27FC236}">
                  <a16:creationId xmlns:a16="http://schemas.microsoft.com/office/drawing/2014/main" id="{FC380C26-293F-41A0-A524-CF2D9709E933}"/>
                </a:ext>
              </a:extLst>
            </p:cNvPr>
            <p:cNvCxnSpPr>
              <a:stCxn id="31" idx="1"/>
              <a:endCxn id="32" idx="0"/>
            </p:cNvCxnSpPr>
            <p:nvPr/>
          </p:nvCxnSpPr>
          <p:spPr>
            <a:xfrm rot="10800000" flipV="1">
              <a:off x="5131833" y="5402423"/>
              <a:ext cx="382554" cy="573878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D3ACFFB-11D0-4FEE-BE38-06C2B4198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16227" y="459339"/>
              <a:ext cx="4199801" cy="613660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DEE7E14-E778-42F9-9450-06387826C714}"/>
                </a:ext>
              </a:extLst>
            </p:cNvPr>
            <p:cNvSpPr/>
            <p:nvPr/>
          </p:nvSpPr>
          <p:spPr>
            <a:xfrm>
              <a:off x="7809722" y="5486403"/>
              <a:ext cx="3974841" cy="41054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3EBF9AC-BD9B-4677-B3E1-FEC52E89D57E}"/>
                </a:ext>
              </a:extLst>
            </p:cNvPr>
            <p:cNvSpPr txBox="1"/>
            <p:nvPr/>
          </p:nvSpPr>
          <p:spPr>
            <a:xfrm>
              <a:off x="305845" y="4594914"/>
              <a:ext cx="3682016" cy="79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4. </a:t>
              </a:r>
              <a:r>
                <a:rPr lang="ko-KR" altLang="en-US" sz="1200" dirty="0"/>
                <a:t>수정사항이 있을 경우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수정버튼</a:t>
              </a:r>
              <a:r>
                <a:rPr lang="en-US" altLang="ko-KR" sz="1200" dirty="0"/>
                <a:t>(</a:t>
              </a:r>
              <a:r>
                <a:rPr lang="ko-KR" altLang="en-US" sz="1200" dirty="0"/>
                <a:t>연필모양</a:t>
              </a:r>
              <a:r>
                <a:rPr lang="en-US" altLang="ko-KR" sz="1200" dirty="0"/>
                <a:t>)</a:t>
              </a:r>
              <a:r>
                <a:rPr lang="ko-KR" altLang="en-US" sz="1200" dirty="0"/>
                <a:t>클릭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495B538-1C2E-48E1-B02E-9C8CA2F44873}"/>
                </a:ext>
              </a:extLst>
            </p:cNvPr>
            <p:cNvSpPr txBox="1"/>
            <p:nvPr/>
          </p:nvSpPr>
          <p:spPr>
            <a:xfrm>
              <a:off x="4571996" y="6688073"/>
              <a:ext cx="2472613" cy="79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5. </a:t>
              </a:r>
              <a:r>
                <a:rPr lang="ko-KR" altLang="en-US" sz="1200" dirty="0"/>
                <a:t>수정할 사항 기입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2FFCEAF-9036-49BE-8E9D-7D0F3BC9190A}"/>
                </a:ext>
              </a:extLst>
            </p:cNvPr>
            <p:cNvSpPr txBox="1"/>
            <p:nvPr/>
          </p:nvSpPr>
          <p:spPr>
            <a:xfrm>
              <a:off x="9002105" y="6688073"/>
              <a:ext cx="1828043" cy="79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6. </a:t>
              </a:r>
              <a:r>
                <a:rPr lang="ko-KR" altLang="en-US" sz="1200" dirty="0"/>
                <a:t>수정사항 확인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9573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DA8671"/>
                </a:solidFill>
              </a:rPr>
              <a:t>14</a:t>
            </a:fld>
            <a:endParaRPr dirty="0">
              <a:solidFill>
                <a:srgbClr val="DA8671"/>
              </a:solidFill>
            </a:endParaRPr>
          </a:p>
        </p:txBody>
      </p:sp>
      <p:sp>
        <p:nvSpPr>
          <p:cNvPr id="126" name="Google Shape;126;p21"/>
          <p:cNvSpPr/>
          <p:nvPr/>
        </p:nvSpPr>
        <p:spPr>
          <a:xfrm>
            <a:off x="6923409" y="1611296"/>
            <a:ext cx="1799891" cy="1823854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BF9828E-A5C4-40CD-BFF4-4D84843F193D}"/>
              </a:ext>
            </a:extLst>
          </p:cNvPr>
          <p:cNvGrpSpPr/>
          <p:nvPr/>
        </p:nvGrpSpPr>
        <p:grpSpPr>
          <a:xfrm>
            <a:off x="467695" y="632409"/>
            <a:ext cx="8211039" cy="3878681"/>
            <a:chOff x="140347" y="226073"/>
            <a:chExt cx="11698062" cy="5525860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923FAD52-9EF7-444E-A9A3-2983C3E9D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347" y="226073"/>
              <a:ext cx="3255996" cy="475754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71C6545-869B-4584-B554-A6889792F1C6}"/>
                </a:ext>
              </a:extLst>
            </p:cNvPr>
            <p:cNvSpPr/>
            <p:nvPr/>
          </p:nvSpPr>
          <p:spPr>
            <a:xfrm>
              <a:off x="140347" y="653143"/>
              <a:ext cx="634094" cy="2332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DBC5A4F1-8D7D-47EF-80D9-E64C2CB78EF0}"/>
                </a:ext>
              </a:extLst>
            </p:cNvPr>
            <p:cNvCxnSpPr/>
            <p:nvPr/>
          </p:nvCxnSpPr>
          <p:spPr>
            <a:xfrm flipV="1">
              <a:off x="783771" y="769775"/>
              <a:ext cx="3074631" cy="1399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FB41AF0-7837-4BB3-B2D8-33D091DD79C1}"/>
                </a:ext>
              </a:extLst>
            </p:cNvPr>
            <p:cNvSpPr/>
            <p:nvPr/>
          </p:nvSpPr>
          <p:spPr>
            <a:xfrm>
              <a:off x="140347" y="905070"/>
              <a:ext cx="634094" cy="24259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꺾인 연결선 10">
              <a:extLst>
                <a:ext uri="{FF2B5EF4-FFF2-40B4-BE49-F238E27FC236}">
                  <a16:creationId xmlns:a16="http://schemas.microsoft.com/office/drawing/2014/main" id="{9176CD09-6A7D-4097-8801-149643FC66C0}"/>
                </a:ext>
              </a:extLst>
            </p:cNvPr>
            <p:cNvCxnSpPr>
              <a:stCxn id="43" idx="2"/>
            </p:cNvCxnSpPr>
            <p:nvPr/>
          </p:nvCxnSpPr>
          <p:spPr>
            <a:xfrm rot="16200000" flipH="1">
              <a:off x="840435" y="764624"/>
              <a:ext cx="2687216" cy="3453299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9D9596CB-FFD1-4547-9117-3EF5DDAB8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0549" y="226073"/>
              <a:ext cx="3255996" cy="475754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3214FA3-D8EB-4FCD-A51B-27BD1493C184}"/>
                </a:ext>
              </a:extLst>
            </p:cNvPr>
            <p:cNvSpPr/>
            <p:nvPr/>
          </p:nvSpPr>
          <p:spPr>
            <a:xfrm>
              <a:off x="6432288" y="671806"/>
              <a:ext cx="444373" cy="2332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CDEAD024-3C9B-44F5-A45A-444F78AE7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90359" y="3713583"/>
              <a:ext cx="3448050" cy="20383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48" name="꺾인 연결선 18">
              <a:extLst>
                <a:ext uri="{FF2B5EF4-FFF2-40B4-BE49-F238E27FC236}">
                  <a16:creationId xmlns:a16="http://schemas.microsoft.com/office/drawing/2014/main" id="{0A6A0EAA-BAA9-4E8E-8F1B-B6431FBC4C7E}"/>
                </a:ext>
              </a:extLst>
            </p:cNvPr>
            <p:cNvCxnSpPr>
              <a:endCxn id="47" idx="0"/>
            </p:cNvCxnSpPr>
            <p:nvPr/>
          </p:nvCxnSpPr>
          <p:spPr>
            <a:xfrm>
              <a:off x="6895322" y="783771"/>
              <a:ext cx="3219062" cy="2929812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C83B220-BD57-4000-ABA1-9E884271423D}"/>
                </a:ext>
              </a:extLst>
            </p:cNvPr>
            <p:cNvSpPr txBox="1"/>
            <p:nvPr/>
          </p:nvSpPr>
          <p:spPr>
            <a:xfrm>
              <a:off x="3921235" y="578950"/>
              <a:ext cx="1417087" cy="21399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추가</a:t>
              </a:r>
              <a:r>
                <a:rPr lang="en-US" altLang="ko-KR" sz="1400" dirty="0"/>
                <a:t>,</a:t>
              </a:r>
            </a:p>
            <a:p>
              <a:r>
                <a:rPr lang="ko-KR" altLang="en-US" sz="1400" dirty="0"/>
                <a:t>수정</a:t>
              </a:r>
              <a:r>
                <a:rPr lang="en-US" altLang="ko-KR" sz="1400" dirty="0"/>
                <a:t>,</a:t>
              </a:r>
            </a:p>
            <a:p>
              <a:r>
                <a:rPr lang="ko-KR" altLang="en-US" sz="1400" dirty="0"/>
                <a:t>삭제 작업 완료 후 저장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3DAACF4-2E52-4EE9-BCE5-1C7EF1D10371}"/>
                </a:ext>
              </a:extLst>
            </p:cNvPr>
            <p:cNvSpPr txBox="1"/>
            <p:nvPr/>
          </p:nvSpPr>
          <p:spPr>
            <a:xfrm>
              <a:off x="3910693" y="3590740"/>
              <a:ext cx="14170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프로그램 종료</a:t>
              </a:r>
              <a:endParaRPr lang="en-US" altLang="ko-KR" sz="14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D83DC42-46C1-4013-B49C-D5172C00852B}"/>
                </a:ext>
              </a:extLst>
            </p:cNvPr>
            <p:cNvSpPr txBox="1"/>
            <p:nvPr/>
          </p:nvSpPr>
          <p:spPr>
            <a:xfrm>
              <a:off x="10276766" y="1345156"/>
              <a:ext cx="1561643" cy="1807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프로그램 버전</a:t>
              </a:r>
              <a:r>
                <a:rPr lang="en-US" altLang="ko-KR" sz="1400" dirty="0"/>
                <a:t>,</a:t>
              </a:r>
            </a:p>
            <a:p>
              <a:r>
                <a:rPr lang="ko-KR" altLang="en-US" sz="1400" dirty="0"/>
                <a:t>개발자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설명을</a:t>
              </a:r>
              <a:endParaRPr lang="en-US" altLang="ko-KR" sz="1400" dirty="0"/>
            </a:p>
            <a:p>
              <a:r>
                <a:rPr lang="ko-KR" altLang="en-US" sz="1400" dirty="0"/>
                <a:t>볼 수 있음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9677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C78CFC6-1283-48DB-ABD3-85A053323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925" y="252229"/>
            <a:ext cx="3303755" cy="487500"/>
          </a:xfrm>
        </p:spPr>
        <p:txBody>
          <a:bodyPr/>
          <a:lstStyle/>
          <a:p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DAO –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테이블 연동</a:t>
            </a:r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DA8671"/>
                </a:solidFill>
              </a:rPr>
              <a:t>15</a:t>
            </a:fld>
            <a:endParaRPr dirty="0">
              <a:solidFill>
                <a:srgbClr val="DA867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CA8C82-1839-44B5-B209-3C1610618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1228134"/>
            <a:ext cx="9029700" cy="3124200"/>
          </a:xfrm>
          <a:prstGeom prst="snip2DiagRect">
            <a:avLst>
              <a:gd name="adj1" fmla="val 0"/>
              <a:gd name="adj2" fmla="val 11368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70449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DA8671"/>
                </a:solidFill>
              </a:rPr>
              <a:t>16</a:t>
            </a:fld>
            <a:endParaRPr dirty="0">
              <a:solidFill>
                <a:srgbClr val="DA867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604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494;p46">
            <a:extLst>
              <a:ext uri="{FF2B5EF4-FFF2-40B4-BE49-F238E27FC236}">
                <a16:creationId xmlns:a16="http://schemas.microsoft.com/office/drawing/2014/main" id="{2ECC39E4-F8D1-4812-9C30-AD75230D2A56}"/>
              </a:ext>
            </a:extLst>
          </p:cNvPr>
          <p:cNvSpPr txBox="1">
            <a:spLocks/>
          </p:cNvSpPr>
          <p:nvPr/>
        </p:nvSpPr>
        <p:spPr>
          <a:xfrm>
            <a:off x="500270" y="316700"/>
            <a:ext cx="6423139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dist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코드 소스 주석 및 설명 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&amp;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실행화면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55431D-69A9-4FC6-9161-83844832E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1273303"/>
            <a:ext cx="7200900" cy="1323975"/>
          </a:xfrm>
          <a:prstGeom prst="snip2DiagRect">
            <a:avLst>
              <a:gd name="adj1" fmla="val 0"/>
              <a:gd name="adj2" fmla="val 22212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CF070D94-E23B-4B8A-BD9D-039F91342080}"/>
              </a:ext>
            </a:extLst>
          </p:cNvPr>
          <p:cNvGrpSpPr/>
          <p:nvPr/>
        </p:nvGrpSpPr>
        <p:grpSpPr>
          <a:xfrm>
            <a:off x="6183263" y="2325960"/>
            <a:ext cx="2280674" cy="1189020"/>
            <a:chOff x="5937743" y="2232440"/>
            <a:chExt cx="2280674" cy="118902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41D0EBC-88C0-41ED-839C-3E215AB9C9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4583" r="813"/>
            <a:stretch/>
          </p:blipFill>
          <p:spPr>
            <a:xfrm>
              <a:off x="5937743" y="2232440"/>
              <a:ext cx="2280674" cy="118902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27EBDFA-8CC8-47A1-AB87-CCC489F356AB}"/>
                </a:ext>
              </a:extLst>
            </p:cNvPr>
            <p:cNvSpPr/>
            <p:nvPr/>
          </p:nvSpPr>
          <p:spPr>
            <a:xfrm>
              <a:off x="5937744" y="2780675"/>
              <a:ext cx="2173616" cy="2237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73120DDA-B984-4950-BA82-775170AF53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7011" y="2408762"/>
            <a:ext cx="3310528" cy="2563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AC4913B-9A72-4CDE-8D5F-D92BE0473D6C}"/>
              </a:ext>
            </a:extLst>
          </p:cNvPr>
          <p:cNvCxnSpPr/>
          <p:nvPr/>
        </p:nvCxnSpPr>
        <p:spPr>
          <a:xfrm>
            <a:off x="5213087" y="2976537"/>
            <a:ext cx="76462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1B473C9-EE8D-400F-8931-895416CC7E6F}"/>
              </a:ext>
            </a:extLst>
          </p:cNvPr>
          <p:cNvSpPr txBox="1"/>
          <p:nvPr/>
        </p:nvSpPr>
        <p:spPr>
          <a:xfrm>
            <a:off x="5279947" y="3002354"/>
            <a:ext cx="713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263867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DA8671"/>
                </a:solidFill>
              </a:rPr>
              <a:t>17</a:t>
            </a:fld>
            <a:endParaRPr dirty="0">
              <a:solidFill>
                <a:srgbClr val="DA867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E97281-945D-4E50-B7F1-C1FAFA52B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141" y="817296"/>
            <a:ext cx="5115718" cy="3856355"/>
          </a:xfrm>
          <a:prstGeom prst="snip2DiagRect">
            <a:avLst>
              <a:gd name="adj1" fmla="val 0"/>
              <a:gd name="adj2" fmla="val 4290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51A0C0-2A2E-48B2-BA28-5A7C375CAD97}"/>
              </a:ext>
            </a:extLst>
          </p:cNvPr>
          <p:cNvSpPr txBox="1"/>
          <p:nvPr/>
        </p:nvSpPr>
        <p:spPr>
          <a:xfrm>
            <a:off x="210394" y="208239"/>
            <a:ext cx="3409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추가 기능 오류 처리</a:t>
            </a:r>
          </a:p>
        </p:txBody>
      </p:sp>
    </p:spTree>
    <p:extLst>
      <p:ext uri="{BB962C8B-B14F-4D97-AF65-F5344CB8AC3E}">
        <p14:creationId xmlns:p14="http://schemas.microsoft.com/office/powerpoint/2010/main" val="2514837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7E84AA3-104A-4B2F-8F40-459CCCF5C3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276D69-20E0-4BAA-A5F8-E503C1CF7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352425"/>
            <a:ext cx="8610600" cy="44386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DF7B6CB-AA0C-4DC9-A4A3-76A16155BACC}"/>
              </a:ext>
            </a:extLst>
          </p:cNvPr>
          <p:cNvSpPr/>
          <p:nvPr/>
        </p:nvSpPr>
        <p:spPr>
          <a:xfrm>
            <a:off x="3050827" y="1160140"/>
            <a:ext cx="2325842" cy="313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E187ADC-39D1-4208-9EFA-341650A27504}"/>
              </a:ext>
            </a:extLst>
          </p:cNvPr>
          <p:cNvGrpSpPr/>
          <p:nvPr/>
        </p:nvGrpSpPr>
        <p:grpSpPr>
          <a:xfrm>
            <a:off x="3026551" y="3530161"/>
            <a:ext cx="3437311" cy="892067"/>
            <a:chOff x="3026551" y="3530161"/>
            <a:chExt cx="3437311" cy="89206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A6C4393-E0D0-4FF6-B5F6-E12E9E964EF4}"/>
                </a:ext>
              </a:extLst>
            </p:cNvPr>
            <p:cNvSpPr txBox="1"/>
            <p:nvPr/>
          </p:nvSpPr>
          <p:spPr>
            <a:xfrm>
              <a:off x="3026551" y="3899008"/>
              <a:ext cx="2885091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추가할 항목을 선택하지 않고 추가 버튼을 누를 시 오류 메시지 발생</a:t>
              </a:r>
            </a:p>
          </p:txBody>
        </p:sp>
        <p:cxnSp>
          <p:nvCxnSpPr>
            <p:cNvPr id="12" name="연결선: 꺾임 11">
              <a:extLst>
                <a:ext uri="{FF2B5EF4-FFF2-40B4-BE49-F238E27FC236}">
                  <a16:creationId xmlns:a16="http://schemas.microsoft.com/office/drawing/2014/main" id="{E140B3D6-FA01-4E97-931E-53E2002EE4A3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 flipV="1">
              <a:off x="5911642" y="3530161"/>
              <a:ext cx="552220" cy="630457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69224D-F796-46A4-A1AF-53DDAD1A9CFF}"/>
              </a:ext>
            </a:extLst>
          </p:cNvPr>
          <p:cNvSpPr/>
          <p:nvPr/>
        </p:nvSpPr>
        <p:spPr>
          <a:xfrm>
            <a:off x="3050827" y="1813102"/>
            <a:ext cx="2325842" cy="313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20C0CB4-1D92-4CCA-9879-01965574D795}"/>
              </a:ext>
            </a:extLst>
          </p:cNvPr>
          <p:cNvSpPr/>
          <p:nvPr/>
        </p:nvSpPr>
        <p:spPr>
          <a:xfrm>
            <a:off x="3050827" y="2497206"/>
            <a:ext cx="2325842" cy="313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9254FE-68C9-4A2D-B747-310CBF8C3C9D}"/>
              </a:ext>
            </a:extLst>
          </p:cNvPr>
          <p:cNvSpPr/>
          <p:nvPr/>
        </p:nvSpPr>
        <p:spPr>
          <a:xfrm>
            <a:off x="3050827" y="3237543"/>
            <a:ext cx="2325842" cy="313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B45B0A0-D8E9-40C4-912C-EC0BDDFF117F}"/>
              </a:ext>
            </a:extLst>
          </p:cNvPr>
          <p:cNvSpPr/>
          <p:nvPr/>
        </p:nvSpPr>
        <p:spPr>
          <a:xfrm>
            <a:off x="5420681" y="1238250"/>
            <a:ext cx="3456619" cy="22193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800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3" grpId="0" animBg="1"/>
      <p:bldP spid="14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DA8671"/>
                </a:solidFill>
              </a:rPr>
              <a:t>19</a:t>
            </a:fld>
            <a:endParaRPr dirty="0">
              <a:solidFill>
                <a:srgbClr val="DA867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655C30-C854-405E-B728-0A972E3CDB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997"/>
          <a:stretch/>
        </p:blipFill>
        <p:spPr>
          <a:xfrm>
            <a:off x="743771" y="873847"/>
            <a:ext cx="6886575" cy="2190799"/>
          </a:xfrm>
          <a:prstGeom prst="snip2DiagRect">
            <a:avLst>
              <a:gd name="adj1" fmla="val 0"/>
              <a:gd name="adj2" fmla="val 10461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B1B69F2E-BC53-43BC-82BD-8C4911B2509B}"/>
              </a:ext>
            </a:extLst>
          </p:cNvPr>
          <p:cNvGrpSpPr/>
          <p:nvPr/>
        </p:nvGrpSpPr>
        <p:grpSpPr>
          <a:xfrm>
            <a:off x="1778855" y="3600777"/>
            <a:ext cx="3645225" cy="523220"/>
            <a:chOff x="1778855" y="3600777"/>
            <a:chExt cx="3645225" cy="52322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048F6A0-1648-4718-9BCC-CAFDB55F8D6B}"/>
                </a:ext>
              </a:extLst>
            </p:cNvPr>
            <p:cNvSpPr txBox="1"/>
            <p:nvPr/>
          </p:nvSpPr>
          <p:spPr>
            <a:xfrm>
              <a:off x="1778855" y="3600777"/>
              <a:ext cx="2877207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수정할 항목을 선택하지 않고 수정 버튼을 누를 시 오류 메시지 발생</a:t>
              </a: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64563C5C-93E8-4D1B-B62E-AFF49C53B46F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 flipV="1">
              <a:off x="4656062" y="3858425"/>
              <a:ext cx="768018" cy="396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FA13B26-0AB6-4C28-8CD3-C7EC4ED73DEA}"/>
              </a:ext>
            </a:extLst>
          </p:cNvPr>
          <p:cNvGrpSpPr/>
          <p:nvPr/>
        </p:nvGrpSpPr>
        <p:grpSpPr>
          <a:xfrm>
            <a:off x="5733000" y="1747232"/>
            <a:ext cx="2731965" cy="2581275"/>
            <a:chOff x="5733000" y="1747232"/>
            <a:chExt cx="2731965" cy="2581275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E7E7DC2-C85E-4FF1-A859-1EA4D3B4EAA0}"/>
                </a:ext>
              </a:extLst>
            </p:cNvPr>
            <p:cNvGrpSpPr/>
            <p:nvPr/>
          </p:nvGrpSpPr>
          <p:grpSpPr>
            <a:xfrm>
              <a:off x="5733000" y="1747232"/>
              <a:ext cx="2731965" cy="2581275"/>
              <a:chOff x="5672419" y="1520655"/>
              <a:chExt cx="2731965" cy="2581275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00F51EFD-FD41-49C7-B72B-AB68A4E4EE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5287"/>
              <a:stretch/>
            </p:blipFill>
            <p:spPr>
              <a:xfrm>
                <a:off x="5672419" y="1520655"/>
                <a:ext cx="2731965" cy="2581275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A8889611-BF28-41D2-827B-3F3B9E88533E}"/>
                  </a:ext>
                </a:extLst>
              </p:cNvPr>
              <p:cNvSpPr/>
              <p:nvPr/>
            </p:nvSpPr>
            <p:spPr>
              <a:xfrm>
                <a:off x="5856545" y="1626499"/>
                <a:ext cx="2363711" cy="115348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BC8A409-DBF8-4913-9036-E2B645178383}"/>
                </a:ext>
              </a:extLst>
            </p:cNvPr>
            <p:cNvSpPr/>
            <p:nvPr/>
          </p:nvSpPr>
          <p:spPr>
            <a:xfrm>
              <a:off x="6758836" y="3998069"/>
              <a:ext cx="629191" cy="25834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013BD9E5-5D0A-4BD6-92BE-E8363582356E}"/>
              </a:ext>
            </a:extLst>
          </p:cNvPr>
          <p:cNvSpPr txBox="1"/>
          <p:nvPr/>
        </p:nvSpPr>
        <p:spPr>
          <a:xfrm>
            <a:off x="210394" y="208239"/>
            <a:ext cx="3417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수정 기능 오류 처리</a:t>
            </a:r>
          </a:p>
        </p:txBody>
      </p:sp>
    </p:spTree>
    <p:extLst>
      <p:ext uri="{BB962C8B-B14F-4D97-AF65-F5344CB8AC3E}">
        <p14:creationId xmlns:p14="http://schemas.microsoft.com/office/powerpoint/2010/main" val="322402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DA8671"/>
                </a:solidFill>
              </a:rPr>
              <a:t>2</a:t>
            </a:fld>
            <a:endParaRPr dirty="0">
              <a:solidFill>
                <a:srgbClr val="DA8671"/>
              </a:solidFill>
            </a:endParaRPr>
          </a:p>
        </p:txBody>
      </p:sp>
      <p:sp>
        <p:nvSpPr>
          <p:cNvPr id="20" name="Google Shape;238;p31">
            <a:extLst>
              <a:ext uri="{FF2B5EF4-FFF2-40B4-BE49-F238E27FC236}">
                <a16:creationId xmlns:a16="http://schemas.microsoft.com/office/drawing/2014/main" id="{D24C0B2E-1942-4673-9681-EDF8FF080D3B}"/>
              </a:ext>
            </a:extLst>
          </p:cNvPr>
          <p:cNvSpPr txBox="1">
            <a:spLocks/>
          </p:cNvSpPr>
          <p:nvPr/>
        </p:nvSpPr>
        <p:spPr>
          <a:xfrm>
            <a:off x="975162" y="713724"/>
            <a:ext cx="970515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dist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목차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Google Shape;240;p31">
            <a:extLst>
              <a:ext uri="{FF2B5EF4-FFF2-40B4-BE49-F238E27FC236}">
                <a16:creationId xmlns:a16="http://schemas.microsoft.com/office/drawing/2014/main" id="{254AAAAE-2BCC-49D8-BEC9-42641915FF0B}"/>
              </a:ext>
            </a:extLst>
          </p:cNvPr>
          <p:cNvGrpSpPr/>
          <p:nvPr/>
        </p:nvGrpSpPr>
        <p:grpSpPr>
          <a:xfrm>
            <a:off x="438042" y="2156312"/>
            <a:ext cx="3743282" cy="1620095"/>
            <a:chOff x="926442" y="1959398"/>
            <a:chExt cx="3743282" cy="1620095"/>
          </a:xfrm>
        </p:grpSpPr>
        <p:sp>
          <p:nvSpPr>
            <p:cNvPr id="22" name="Google Shape;241;p31">
              <a:extLst>
                <a:ext uri="{FF2B5EF4-FFF2-40B4-BE49-F238E27FC236}">
                  <a16:creationId xmlns:a16="http://schemas.microsoft.com/office/drawing/2014/main" id="{C64242BF-9927-4099-930D-1C86B0450746}"/>
                </a:ext>
              </a:extLst>
            </p:cNvPr>
            <p:cNvSpPr/>
            <p:nvPr/>
          </p:nvSpPr>
          <p:spPr>
            <a:xfrm rot="2700000">
              <a:off x="2397959" y="487881"/>
              <a:ext cx="666994" cy="3610027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3" name="Google Shape;242;p31">
              <a:extLst>
                <a:ext uri="{FF2B5EF4-FFF2-40B4-BE49-F238E27FC236}">
                  <a16:creationId xmlns:a16="http://schemas.microsoft.com/office/drawing/2014/main" id="{5864D1A0-7D7F-481E-B22E-2C747597808A}"/>
                </a:ext>
              </a:extLst>
            </p:cNvPr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accent2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Inter"/>
                  <a:ea typeface="Inter"/>
                  <a:cs typeface="Inter"/>
                  <a:sym typeface="Inter"/>
                </a:rPr>
                <a:t>1</a:t>
              </a:r>
              <a:endParaRPr sz="1200" b="1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" name="Google Shape;243;p31">
              <a:extLst>
                <a:ext uri="{FF2B5EF4-FFF2-40B4-BE49-F238E27FC236}">
                  <a16:creationId xmlns:a16="http://schemas.microsoft.com/office/drawing/2014/main" id="{34014F65-EC86-46DB-BCC1-41F2D455113E}"/>
                </a:ext>
              </a:extLst>
            </p:cNvPr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dk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Playfair Display Regular"/>
                  <a:sym typeface="Playfair Display Regular"/>
                </a:rPr>
                <a:t>프로젝트 개요</a:t>
              </a:r>
              <a:endParaRPr sz="800" dirty="0">
                <a:solidFill>
                  <a:schemeClr val="dk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Playfair Display Regular"/>
                <a:sym typeface="Playfair Display Regular"/>
              </a:endParaRPr>
            </a:p>
          </p:txBody>
        </p:sp>
        <p:sp>
          <p:nvSpPr>
            <p:cNvPr id="25" name="Google Shape;244;p31">
              <a:extLst>
                <a:ext uri="{FF2B5EF4-FFF2-40B4-BE49-F238E27FC236}">
                  <a16:creationId xmlns:a16="http://schemas.microsoft.com/office/drawing/2014/main" id="{EF7E4456-F5C1-49BD-B744-6193A3ABF5E1}"/>
                </a:ext>
              </a:extLst>
            </p:cNvPr>
            <p:cNvSpPr txBox="1"/>
            <p:nvPr/>
          </p:nvSpPr>
          <p:spPr>
            <a:xfrm rot="18900000">
              <a:off x="2196455" y="2277198"/>
              <a:ext cx="2473269" cy="6211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000" dirty="0"/>
                <a:t>  프로젝트 개요 일정표 및 업무 분담</a:t>
              </a:r>
            </a:p>
            <a:p>
              <a:pPr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000" dirty="0"/>
                <a:t>  요구사항명세</a:t>
              </a:r>
            </a:p>
            <a:p>
              <a:pPr marL="127000">
                <a:lnSpc>
                  <a:spcPct val="150000"/>
                </a:lnSpc>
              </a:pPr>
              <a:endParaRPr lang="ko-KR" altLang="en-US" sz="1000" dirty="0"/>
            </a:p>
            <a:p>
              <a:pPr marL="127000">
                <a:lnSpc>
                  <a:spcPct val="150000"/>
                </a:lnSpc>
              </a:pPr>
              <a:endParaRPr lang="ko-KR" altLang="en-US" sz="1000" dirty="0"/>
            </a:p>
            <a:p>
              <a:pPr>
                <a:lnSpc>
                  <a:spcPct val="150000"/>
                </a:lnSpc>
              </a:pPr>
              <a:endParaRPr lang="ko-KR" altLang="en-US" sz="1000" dirty="0"/>
            </a:p>
          </p:txBody>
        </p:sp>
      </p:grpSp>
      <p:grpSp>
        <p:nvGrpSpPr>
          <p:cNvPr id="26" name="Google Shape;245;p31">
            <a:extLst>
              <a:ext uri="{FF2B5EF4-FFF2-40B4-BE49-F238E27FC236}">
                <a16:creationId xmlns:a16="http://schemas.microsoft.com/office/drawing/2014/main" id="{09844D0F-469A-4BB5-A095-AF19AD03A83C}"/>
              </a:ext>
            </a:extLst>
          </p:cNvPr>
          <p:cNvGrpSpPr/>
          <p:nvPr/>
        </p:nvGrpSpPr>
        <p:grpSpPr>
          <a:xfrm>
            <a:off x="2844947" y="2261941"/>
            <a:ext cx="3564940" cy="1597044"/>
            <a:chOff x="2846211" y="1982449"/>
            <a:chExt cx="3564940" cy="1597044"/>
          </a:xfrm>
        </p:grpSpPr>
        <p:sp>
          <p:nvSpPr>
            <p:cNvPr id="27" name="Google Shape;246;p31">
              <a:extLst>
                <a:ext uri="{FF2B5EF4-FFF2-40B4-BE49-F238E27FC236}">
                  <a16:creationId xmlns:a16="http://schemas.microsoft.com/office/drawing/2014/main" id="{E9654641-DD86-4EB0-B486-40A86336AF0C}"/>
                </a:ext>
              </a:extLst>
            </p:cNvPr>
            <p:cNvSpPr/>
            <p:nvPr/>
          </p:nvSpPr>
          <p:spPr>
            <a:xfrm rot="2700000">
              <a:off x="4299349" y="529311"/>
              <a:ext cx="658663" cy="356494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47;p31">
              <a:extLst>
                <a:ext uri="{FF2B5EF4-FFF2-40B4-BE49-F238E27FC236}">
                  <a16:creationId xmlns:a16="http://schemas.microsoft.com/office/drawing/2014/main" id="{0D3448B7-4398-4277-93D9-E15AD3EB11EC}"/>
                </a:ext>
              </a:extLst>
            </p:cNvPr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accent4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4"/>
                  </a:solidFill>
                  <a:latin typeface="Inter"/>
                  <a:ea typeface="Inter"/>
                  <a:cs typeface="Inter"/>
                  <a:sym typeface="Inter"/>
                </a:rPr>
                <a:t>2</a:t>
              </a:r>
              <a:endParaRPr sz="1200" b="1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9" name="Google Shape;248;p31">
              <a:extLst>
                <a:ext uri="{FF2B5EF4-FFF2-40B4-BE49-F238E27FC236}">
                  <a16:creationId xmlns:a16="http://schemas.microsoft.com/office/drawing/2014/main" id="{DEBA0B09-CF76-49A9-8C74-37205DF1B25E}"/>
                </a:ext>
              </a:extLst>
            </p:cNvPr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dk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Playfair Display Regular"/>
                  <a:sym typeface="Playfair Display Regular"/>
                </a:rPr>
                <a:t>Diagrams</a:t>
              </a:r>
              <a:endParaRPr sz="800" dirty="0">
                <a:solidFill>
                  <a:schemeClr val="dk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Playfair Display Regular"/>
                <a:sym typeface="Playfair Display Regular"/>
              </a:endParaRPr>
            </a:p>
          </p:txBody>
        </p:sp>
      </p:grpSp>
      <p:grpSp>
        <p:nvGrpSpPr>
          <p:cNvPr id="31" name="Google Shape;250;p31">
            <a:extLst>
              <a:ext uri="{FF2B5EF4-FFF2-40B4-BE49-F238E27FC236}">
                <a16:creationId xmlns:a16="http://schemas.microsoft.com/office/drawing/2014/main" id="{47500E82-A4AD-4F58-88FC-BCA0A0AEF4CC}"/>
              </a:ext>
            </a:extLst>
          </p:cNvPr>
          <p:cNvGrpSpPr/>
          <p:nvPr/>
        </p:nvGrpSpPr>
        <p:grpSpPr>
          <a:xfrm>
            <a:off x="5335871" y="2274258"/>
            <a:ext cx="3640840" cy="1560820"/>
            <a:chOff x="4781236" y="2018673"/>
            <a:chExt cx="3640840" cy="1560820"/>
          </a:xfrm>
        </p:grpSpPr>
        <p:sp>
          <p:nvSpPr>
            <p:cNvPr id="32" name="Google Shape;251;p31">
              <a:extLst>
                <a:ext uri="{FF2B5EF4-FFF2-40B4-BE49-F238E27FC236}">
                  <a16:creationId xmlns:a16="http://schemas.microsoft.com/office/drawing/2014/main" id="{E85EEC24-8619-4CF3-A728-5B5A4E3E7DA7}"/>
                </a:ext>
              </a:extLst>
            </p:cNvPr>
            <p:cNvSpPr/>
            <p:nvPr/>
          </p:nvSpPr>
          <p:spPr>
            <a:xfrm rot="2700000">
              <a:off x="6205492" y="594417"/>
              <a:ext cx="645573" cy="3494085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52;p31">
              <a:extLst>
                <a:ext uri="{FF2B5EF4-FFF2-40B4-BE49-F238E27FC236}">
                  <a16:creationId xmlns:a16="http://schemas.microsoft.com/office/drawing/2014/main" id="{11CBB4E9-19C6-405D-BDFB-A180394E4500}"/>
                </a:ext>
              </a:extLst>
            </p:cNvPr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accent6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6"/>
                  </a:solidFill>
                  <a:latin typeface="Inter"/>
                  <a:ea typeface="Inter"/>
                  <a:cs typeface="Inter"/>
                  <a:sym typeface="Inter"/>
                </a:rPr>
                <a:t>3</a:t>
              </a:r>
              <a:endParaRPr sz="12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4" name="Google Shape;253;p31">
              <a:extLst>
                <a:ext uri="{FF2B5EF4-FFF2-40B4-BE49-F238E27FC236}">
                  <a16:creationId xmlns:a16="http://schemas.microsoft.com/office/drawing/2014/main" id="{A0E13B54-6FFC-45DA-8614-EF8C8003917D}"/>
                </a:ext>
              </a:extLst>
            </p:cNvPr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dk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Playfair Display Regular"/>
                  <a:sym typeface="Playfair Display Regular"/>
                </a:rPr>
                <a:t>코드 및 마무리</a:t>
              </a:r>
              <a:endParaRPr sz="800" dirty="0">
                <a:solidFill>
                  <a:schemeClr val="dk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Playfair Display Regular"/>
                <a:sym typeface="Playfair Display Regular"/>
              </a:endParaRPr>
            </a:p>
          </p:txBody>
        </p:sp>
        <p:sp>
          <p:nvSpPr>
            <p:cNvPr id="35" name="Google Shape;254;p31">
              <a:extLst>
                <a:ext uri="{FF2B5EF4-FFF2-40B4-BE49-F238E27FC236}">
                  <a16:creationId xmlns:a16="http://schemas.microsoft.com/office/drawing/2014/main" id="{884E878F-5830-45B8-A618-09E6C9EE6CCD}"/>
                </a:ext>
              </a:extLst>
            </p:cNvPr>
            <p:cNvSpPr txBox="1"/>
            <p:nvPr/>
          </p:nvSpPr>
          <p:spPr>
            <a:xfrm rot="18900000">
              <a:off x="5909636" y="2373206"/>
              <a:ext cx="2512440" cy="9738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27000">
                <a:lnSpc>
                  <a:spcPct val="150000"/>
                </a:lnSpc>
              </a:pPr>
              <a:r>
                <a:rPr lang="en-US" altLang="ko-KR" sz="1000" dirty="0">
                  <a:solidFill>
                    <a:srgbClr val="D26A50"/>
                  </a:solidFill>
                </a:rPr>
                <a:t>5.  </a:t>
              </a:r>
              <a:r>
                <a:rPr lang="ko-KR" altLang="en-US" sz="1000" dirty="0"/>
                <a:t>스토리보드</a:t>
              </a:r>
              <a:endParaRPr lang="en-US" altLang="ko-KR" sz="1000" dirty="0"/>
            </a:p>
            <a:p>
              <a:pPr marL="127000">
                <a:lnSpc>
                  <a:spcPct val="150000"/>
                </a:lnSpc>
              </a:pPr>
              <a:r>
                <a:rPr lang="en-US" altLang="ko-KR" sz="1000" dirty="0">
                  <a:solidFill>
                    <a:srgbClr val="D26A50"/>
                  </a:solidFill>
                </a:rPr>
                <a:t>6.   </a:t>
              </a:r>
              <a:r>
                <a:rPr lang="ko-KR" altLang="en-US" sz="1000" dirty="0"/>
                <a:t>코드 내용</a:t>
              </a:r>
            </a:p>
            <a:p>
              <a:pPr marL="127000">
                <a:lnSpc>
                  <a:spcPct val="150000"/>
                </a:lnSpc>
              </a:pPr>
              <a:r>
                <a:rPr lang="en-US" altLang="ko-KR" sz="1000" dirty="0">
                  <a:solidFill>
                    <a:srgbClr val="D26A50"/>
                  </a:solidFill>
                </a:rPr>
                <a:t>7.   </a:t>
              </a:r>
              <a:r>
                <a:rPr lang="ko-KR" altLang="en-US" sz="1000" dirty="0"/>
                <a:t>피드백 및 마무리</a:t>
              </a:r>
            </a:p>
          </p:txBody>
        </p:sp>
      </p:grpSp>
      <p:sp>
        <p:nvSpPr>
          <p:cNvPr id="37" name="Google Shape;244;p31">
            <a:extLst>
              <a:ext uri="{FF2B5EF4-FFF2-40B4-BE49-F238E27FC236}">
                <a16:creationId xmlns:a16="http://schemas.microsoft.com/office/drawing/2014/main" id="{BA5D823F-D302-4E45-A337-354996B98253}"/>
              </a:ext>
            </a:extLst>
          </p:cNvPr>
          <p:cNvSpPr txBox="1"/>
          <p:nvPr/>
        </p:nvSpPr>
        <p:spPr>
          <a:xfrm rot="18900000">
            <a:off x="3847776" y="2445500"/>
            <a:ext cx="3138223" cy="1001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3. </a:t>
            </a:r>
            <a:r>
              <a:rPr lang="ko-KR" altLang="en-US" sz="1000" dirty="0" err="1"/>
              <a:t>유스케이스</a:t>
            </a:r>
            <a:r>
              <a:rPr lang="ko-KR" altLang="en-US" sz="1000" dirty="0"/>
              <a:t> 클래스 다이어그램 시퀀스 다이어그램 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4. ERD (</a:t>
            </a:r>
            <a:r>
              <a:rPr lang="ko-KR" altLang="en-US" sz="1000" dirty="0"/>
              <a:t>논리</a:t>
            </a:r>
            <a:r>
              <a:rPr lang="en-US" altLang="ko-KR" sz="1000" dirty="0"/>
              <a:t>, </a:t>
            </a:r>
            <a:r>
              <a:rPr lang="ko-KR" altLang="en-US" sz="1000" dirty="0"/>
              <a:t>물리</a:t>
            </a:r>
            <a:r>
              <a:rPr lang="en-US" altLang="ko-KR" sz="1000" dirty="0"/>
              <a:t>)</a:t>
            </a:r>
            <a:endParaRPr lang="ko-KR" altLang="en-US" sz="1000" dirty="0"/>
          </a:p>
          <a:p>
            <a:pPr marL="127000">
              <a:lnSpc>
                <a:spcPct val="150000"/>
              </a:lnSpc>
            </a:pPr>
            <a:endParaRPr lang="ko-KR" altLang="en-US" sz="1000" dirty="0"/>
          </a:p>
          <a:p>
            <a:pPr marL="127000">
              <a:lnSpc>
                <a:spcPct val="150000"/>
              </a:lnSpc>
            </a:pPr>
            <a:endParaRPr lang="ko-KR" altLang="en-US" sz="1000" dirty="0"/>
          </a:p>
          <a:p>
            <a:pPr>
              <a:lnSpc>
                <a:spcPct val="150000"/>
              </a:lnSpc>
            </a:pP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736134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DA8671"/>
                </a:solidFill>
              </a:rPr>
              <a:t>20</a:t>
            </a:fld>
            <a:endParaRPr dirty="0">
              <a:solidFill>
                <a:srgbClr val="DA867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E7A95C1-92FE-4D8C-8656-0BBC09900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64" y="873242"/>
            <a:ext cx="6819900" cy="2219325"/>
          </a:xfrm>
          <a:prstGeom prst="snip2DiagRect">
            <a:avLst>
              <a:gd name="adj1" fmla="val 0"/>
              <a:gd name="adj2" fmla="val 11562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6368D9D1-B51E-424D-9BB3-3177817FE4A3}"/>
              </a:ext>
            </a:extLst>
          </p:cNvPr>
          <p:cNvGrpSpPr/>
          <p:nvPr/>
        </p:nvGrpSpPr>
        <p:grpSpPr>
          <a:xfrm>
            <a:off x="5733000" y="1803959"/>
            <a:ext cx="2568522" cy="2577215"/>
            <a:chOff x="5733000" y="2096436"/>
            <a:chExt cx="2568522" cy="257721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CB49166-9FCA-4C72-9612-E803AC5F0CED}"/>
                </a:ext>
              </a:extLst>
            </p:cNvPr>
            <p:cNvGrpSpPr/>
            <p:nvPr/>
          </p:nvGrpSpPr>
          <p:grpSpPr>
            <a:xfrm>
              <a:off x="5733000" y="2096436"/>
              <a:ext cx="2568522" cy="2577215"/>
              <a:chOff x="5733000" y="2791196"/>
              <a:chExt cx="2568522" cy="2577215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B4CEF16A-3999-4551-8653-B17309DC9E39}"/>
                  </a:ext>
                </a:extLst>
              </p:cNvPr>
              <p:cNvGrpSpPr/>
              <p:nvPr/>
            </p:nvGrpSpPr>
            <p:grpSpPr>
              <a:xfrm>
                <a:off x="5733000" y="2791196"/>
                <a:ext cx="2568522" cy="2577215"/>
                <a:chOff x="6297283" y="2456320"/>
                <a:chExt cx="1826580" cy="1832762"/>
              </a:xfrm>
            </p:grpSpPr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ABB1E75F-8001-42F4-BAB7-3A8C84A6E4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31497"/>
                <a:stretch/>
              </p:blipFill>
              <p:spPr>
                <a:xfrm>
                  <a:off x="6297283" y="2456320"/>
                  <a:ext cx="1826580" cy="1832762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98843073-1479-4B3B-BBDF-765586048A5C}"/>
                    </a:ext>
                  </a:extLst>
                </p:cNvPr>
                <p:cNvSpPr/>
                <p:nvPr/>
              </p:nvSpPr>
              <p:spPr>
                <a:xfrm>
                  <a:off x="7475636" y="4029834"/>
                  <a:ext cx="470743" cy="234727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72DC0D58-C557-4268-9B49-CE2033E6B8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/>
              <a:stretch/>
            </p:blipFill>
            <p:spPr>
              <a:xfrm>
                <a:off x="5856261" y="2951497"/>
                <a:ext cx="2321999" cy="1135342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2D6F7F-95E0-4106-BFA4-0A6CA710125A}"/>
                </a:ext>
              </a:extLst>
            </p:cNvPr>
            <p:cNvSpPr/>
            <p:nvPr/>
          </p:nvSpPr>
          <p:spPr>
            <a:xfrm>
              <a:off x="5856261" y="2275100"/>
              <a:ext cx="2341920" cy="11169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C40B55A-03E1-4E96-87C4-1C6F8E7BFBD5}"/>
              </a:ext>
            </a:extLst>
          </p:cNvPr>
          <p:cNvGrpSpPr/>
          <p:nvPr/>
        </p:nvGrpSpPr>
        <p:grpSpPr>
          <a:xfrm>
            <a:off x="1776439" y="3600332"/>
            <a:ext cx="3645225" cy="523220"/>
            <a:chOff x="1914003" y="3574016"/>
            <a:chExt cx="3645225" cy="52322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8AFCCDE-E104-47FF-94F1-D5364436C827}"/>
                </a:ext>
              </a:extLst>
            </p:cNvPr>
            <p:cNvSpPr txBox="1"/>
            <p:nvPr/>
          </p:nvSpPr>
          <p:spPr>
            <a:xfrm>
              <a:off x="1914003" y="3574016"/>
              <a:ext cx="2877207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삭제할 항목을 선택하지 않고 삭제 버튼을 누를 시 오류 메시지 발생</a:t>
              </a: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FB4E37DD-1778-44F7-AF62-1C2E62D0FA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1210" y="3835626"/>
              <a:ext cx="768018" cy="396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C15F5A2-8EF8-49F8-B978-7AA814853F29}"/>
              </a:ext>
            </a:extLst>
          </p:cNvPr>
          <p:cNvSpPr txBox="1"/>
          <p:nvPr/>
        </p:nvSpPr>
        <p:spPr>
          <a:xfrm>
            <a:off x="210394" y="208239"/>
            <a:ext cx="3417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삭제 기능 오류 처리</a:t>
            </a:r>
          </a:p>
        </p:txBody>
      </p:sp>
    </p:spTree>
    <p:extLst>
      <p:ext uri="{BB962C8B-B14F-4D97-AF65-F5344CB8AC3E}">
        <p14:creationId xmlns:p14="http://schemas.microsoft.com/office/powerpoint/2010/main" val="261397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DA8671"/>
                </a:solidFill>
              </a:rPr>
              <a:t>21</a:t>
            </a:fld>
            <a:endParaRPr dirty="0">
              <a:solidFill>
                <a:srgbClr val="DA867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D6CFBE-21DA-48CD-9F5E-6ADB1C96B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39" y="901616"/>
            <a:ext cx="7543800" cy="1800225"/>
          </a:xfrm>
          <a:prstGeom prst="snip2DiagRect">
            <a:avLst>
              <a:gd name="adj1" fmla="val 0"/>
              <a:gd name="adj2" fmla="val 19364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C3C846-5AC9-44FC-8364-6F372B0FA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443" y="2252819"/>
            <a:ext cx="5377113" cy="25141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34A223-AB97-4A13-9089-9FE9ED9D04C0}"/>
              </a:ext>
            </a:extLst>
          </p:cNvPr>
          <p:cNvSpPr/>
          <p:nvPr/>
        </p:nvSpPr>
        <p:spPr>
          <a:xfrm>
            <a:off x="3301550" y="2783660"/>
            <a:ext cx="1147389" cy="197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5D1EF9-1178-4BB1-8299-4CF2AA926CD2}"/>
              </a:ext>
            </a:extLst>
          </p:cNvPr>
          <p:cNvSpPr/>
          <p:nvPr/>
        </p:nvSpPr>
        <p:spPr>
          <a:xfrm>
            <a:off x="3301550" y="3759137"/>
            <a:ext cx="605606" cy="197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838A2D-BFBF-414E-A120-765343A35F07}"/>
              </a:ext>
            </a:extLst>
          </p:cNvPr>
          <p:cNvSpPr txBox="1"/>
          <p:nvPr/>
        </p:nvSpPr>
        <p:spPr>
          <a:xfrm>
            <a:off x="210394" y="208239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saveAction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42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25;p21">
            <a:extLst>
              <a:ext uri="{FF2B5EF4-FFF2-40B4-BE49-F238E27FC236}">
                <a16:creationId xmlns:a16="http://schemas.microsoft.com/office/drawing/2014/main" id="{68CFAFAC-74B5-4BD2-8BC1-282723E56ABE}"/>
              </a:ext>
            </a:extLst>
          </p:cNvPr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DA8671"/>
                </a:solidFill>
              </a:rPr>
              <a:t>22</a:t>
            </a:fld>
            <a:endParaRPr dirty="0">
              <a:solidFill>
                <a:srgbClr val="DA867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CC28D3-A84A-4FB0-9CB6-A8FC4436C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72" y="1376362"/>
            <a:ext cx="4581525" cy="2390775"/>
          </a:xfrm>
          <a:prstGeom prst="snip2DiagRect">
            <a:avLst>
              <a:gd name="adj1" fmla="val 0"/>
              <a:gd name="adj2" fmla="val 8094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E01DC0-F8C7-402F-8CDC-5AB9FDAB6B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2" b="-1"/>
          <a:stretch/>
        </p:blipFill>
        <p:spPr>
          <a:xfrm>
            <a:off x="4984909" y="2598009"/>
            <a:ext cx="3419475" cy="20218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D7422C-6306-4E72-A31E-9B98F1BDD412}"/>
              </a:ext>
            </a:extLst>
          </p:cNvPr>
          <p:cNvSpPr txBox="1"/>
          <p:nvPr/>
        </p:nvSpPr>
        <p:spPr>
          <a:xfrm>
            <a:off x="210394" y="20823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알아보기</a:t>
            </a:r>
          </a:p>
        </p:txBody>
      </p:sp>
    </p:spTree>
    <p:extLst>
      <p:ext uri="{BB962C8B-B14F-4D97-AF65-F5344CB8AC3E}">
        <p14:creationId xmlns:p14="http://schemas.microsoft.com/office/powerpoint/2010/main" val="32318821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2"/>
          <p:cNvSpPr/>
          <p:nvPr/>
        </p:nvSpPr>
        <p:spPr>
          <a:xfrm rot="-5400000">
            <a:off x="1786339" y="-830549"/>
            <a:ext cx="5541300" cy="55413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2"/>
          <p:cNvSpPr txBox="1">
            <a:spLocks noGrp="1"/>
          </p:cNvSpPr>
          <p:nvPr>
            <p:ph type="title" idx="4294967295"/>
          </p:nvPr>
        </p:nvSpPr>
        <p:spPr>
          <a:xfrm>
            <a:off x="677630" y="538752"/>
            <a:ext cx="1404439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di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피드백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14" name="Google Shape;414;p4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415" name="Google Shape;415;p42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42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7" name="Google Shape;417;p42"/>
          <p:cNvGrpSpPr/>
          <p:nvPr/>
        </p:nvGrpSpPr>
        <p:grpSpPr>
          <a:xfrm>
            <a:off x="1855667" y="1772729"/>
            <a:ext cx="334744" cy="334744"/>
            <a:chOff x="1855667" y="1772729"/>
            <a:chExt cx="334744" cy="334744"/>
          </a:xfrm>
        </p:grpSpPr>
        <p:sp>
          <p:nvSpPr>
            <p:cNvPr id="418" name="Google Shape;418;p42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9" name="Google Shape;419;p42"/>
            <p:cNvSpPr/>
            <p:nvPr/>
          </p:nvSpPr>
          <p:spPr>
            <a:xfrm>
              <a:off x="1863658" y="1809778"/>
              <a:ext cx="318761" cy="22048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600" dirty="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봄비</a:t>
              </a:r>
              <a:endParaRPr sz="6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20" name="Google Shape;420;p42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21" name="Google Shape;421;p42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2" name="Google Shape;422;p42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3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23" name="Google Shape;423;p42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24" name="Google Shape;424;p42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5" name="Google Shape;425;p42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5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26" name="Google Shape;426;p42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27" name="Google Shape;427;p42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8" name="Google Shape;428;p42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6</a:t>
              </a:r>
              <a:endParaRPr sz="6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29" name="Google Shape;429;p42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30" name="Google Shape;430;p42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1" name="Google Shape;431;p42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4</a:t>
              </a:r>
              <a:endParaRPr sz="6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32" name="Google Shape;432;p42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33" name="Google Shape;433;p42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4" name="Google Shape;434;p42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35" name="Google Shape;435;p42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50" dirty="0" err="1"/>
              <a:t>fx</a:t>
            </a:r>
            <a:r>
              <a:rPr lang="ko-KR" altLang="en-US" sz="1050" dirty="0"/>
              <a:t>로 표를 꾸미고 싶었는데 아이콘만 삽입해서 아쉬웠다</a:t>
            </a:r>
            <a:endParaRPr sz="9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6" name="Google Shape;436;p42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/>
              <a:t>검색기능이 없어서 아쉬웠다</a:t>
            </a:r>
            <a:endParaRPr sz="9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7" name="Google Shape;437;p42"/>
          <p:cNvSpPr txBox="1"/>
          <p:nvPr/>
        </p:nvSpPr>
        <p:spPr>
          <a:xfrm>
            <a:off x="4796503" y="1128247"/>
            <a:ext cx="2617596" cy="558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ko-KR" altLang="en-US" sz="1050" dirty="0"/>
              <a:t>실수로라도 삭제버튼을 누를 경우도 있을 수 있기 때문에 삭제 시 삭제 하시겠냐는 확인창이 없어서 아쉬웠다</a:t>
            </a:r>
          </a:p>
        </p:txBody>
      </p:sp>
      <p:sp>
        <p:nvSpPr>
          <p:cNvPr id="438" name="Google Shape;438;p42"/>
          <p:cNvSpPr txBox="1"/>
          <p:nvPr/>
        </p:nvSpPr>
        <p:spPr>
          <a:xfrm>
            <a:off x="2418174" y="4063600"/>
            <a:ext cx="1396239" cy="1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/>
              <a:t>추가 수정한 후 스크롤을 움직여 범위 밖으로 나갔다가 다시 돌아와야만 수정 추가 된 부분이 확인돼서 아쉬웠다</a:t>
            </a:r>
            <a:r>
              <a:rPr lang="en-US" altLang="ko-KR" sz="1050" dirty="0"/>
              <a:t>.</a:t>
            </a:r>
            <a:endParaRPr sz="9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9" name="Google Shape;439;p42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/>
              <a:t>그래프가 연결이 안 돼서 아쉬웠다</a:t>
            </a:r>
            <a:r>
              <a:rPr lang="en-US" altLang="ko-KR" sz="1050" dirty="0"/>
              <a:t>. </a:t>
            </a:r>
            <a:r>
              <a:rPr lang="ko-KR" altLang="en-US" sz="1050" dirty="0"/>
              <a:t>코드 부분 공부가 부족했다</a:t>
            </a:r>
            <a:endParaRPr sz="9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0" name="Google Shape;440;p42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/>
              <a:t>추가 수정 삭제 실행 후 확인창이 뜨지 않아 아쉬웠다</a:t>
            </a:r>
            <a:endParaRPr sz="9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" name="Google Shape;419;p42">
            <a:extLst>
              <a:ext uri="{FF2B5EF4-FFF2-40B4-BE49-F238E27FC236}">
                <a16:creationId xmlns:a16="http://schemas.microsoft.com/office/drawing/2014/main" id="{5453635C-07AF-42D5-BB26-E1FECD725B35}"/>
              </a:ext>
            </a:extLst>
          </p:cNvPr>
          <p:cNvSpPr/>
          <p:nvPr/>
        </p:nvSpPr>
        <p:spPr>
          <a:xfrm>
            <a:off x="3891733" y="1809777"/>
            <a:ext cx="318761" cy="22048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동원</a:t>
            </a:r>
            <a:endParaRPr sz="6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" name="Google Shape;419;p42">
            <a:extLst>
              <a:ext uri="{FF2B5EF4-FFF2-40B4-BE49-F238E27FC236}">
                <a16:creationId xmlns:a16="http://schemas.microsoft.com/office/drawing/2014/main" id="{D40A9FC5-1AFE-4F3D-AD11-26E6B44398A0}"/>
              </a:ext>
            </a:extLst>
          </p:cNvPr>
          <p:cNvSpPr/>
          <p:nvPr/>
        </p:nvSpPr>
        <p:spPr>
          <a:xfrm>
            <a:off x="5919514" y="1809776"/>
            <a:ext cx="318761" cy="22048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현지</a:t>
            </a:r>
            <a:endParaRPr sz="6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" name="Google Shape;419;p42">
            <a:extLst>
              <a:ext uri="{FF2B5EF4-FFF2-40B4-BE49-F238E27FC236}">
                <a16:creationId xmlns:a16="http://schemas.microsoft.com/office/drawing/2014/main" id="{35E82B84-C80A-403C-8F6A-0C0906CA178E}"/>
              </a:ext>
            </a:extLst>
          </p:cNvPr>
          <p:cNvSpPr/>
          <p:nvPr/>
        </p:nvSpPr>
        <p:spPr>
          <a:xfrm>
            <a:off x="2898966" y="3703266"/>
            <a:ext cx="318761" cy="22048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" dirty="0" err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희인</a:t>
            </a:r>
            <a:endParaRPr sz="6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" name="Google Shape;419;p42">
            <a:extLst>
              <a:ext uri="{FF2B5EF4-FFF2-40B4-BE49-F238E27FC236}">
                <a16:creationId xmlns:a16="http://schemas.microsoft.com/office/drawing/2014/main" id="{9107F4F5-13B3-4660-8FC4-47609A5AE470}"/>
              </a:ext>
            </a:extLst>
          </p:cNvPr>
          <p:cNvSpPr/>
          <p:nvPr/>
        </p:nvSpPr>
        <p:spPr>
          <a:xfrm>
            <a:off x="4937518" y="3704840"/>
            <a:ext cx="318761" cy="22048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봄비</a:t>
            </a:r>
            <a:endParaRPr sz="6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" name="Google Shape;419;p42">
            <a:extLst>
              <a:ext uri="{FF2B5EF4-FFF2-40B4-BE49-F238E27FC236}">
                <a16:creationId xmlns:a16="http://schemas.microsoft.com/office/drawing/2014/main" id="{55EF2351-9B9C-4BC6-B308-2817A6EC35BA}"/>
              </a:ext>
            </a:extLst>
          </p:cNvPr>
          <p:cNvSpPr/>
          <p:nvPr/>
        </p:nvSpPr>
        <p:spPr>
          <a:xfrm>
            <a:off x="6957839" y="3697133"/>
            <a:ext cx="318761" cy="22048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" dirty="0" err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희인</a:t>
            </a:r>
            <a:endParaRPr sz="6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6743638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/>
          <p:nvPr/>
        </p:nvSpPr>
        <p:spPr>
          <a:xfrm rot="10800000">
            <a:off x="-348346" y="421850"/>
            <a:ext cx="2375400" cy="23754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FFF0ED">
              <a:alpha val="290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7"/>
          <p:cNvSpPr txBox="1">
            <a:spLocks noGrp="1"/>
          </p:cNvSpPr>
          <p:nvPr>
            <p:ph type="ctrTitle" idx="4294967295"/>
          </p:nvPr>
        </p:nvSpPr>
        <p:spPr>
          <a:xfrm>
            <a:off x="839354" y="1991850"/>
            <a:ext cx="46446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 dirty="0"/>
              <a:t>Thanks!</a:t>
            </a:r>
            <a:endParaRPr sz="10000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6"/>
                </a:solidFill>
              </a:rPr>
              <a:t>24</a:t>
            </a:fld>
            <a:endParaRPr>
              <a:solidFill>
                <a:schemeClr val="accent6"/>
              </a:solidFill>
            </a:endParaRPr>
          </a:p>
        </p:txBody>
      </p:sp>
      <p:pic>
        <p:nvPicPr>
          <p:cNvPr id="342" name="Google Shape;342;p37"/>
          <p:cNvPicPr preferRelativeResize="0"/>
          <p:nvPr/>
        </p:nvPicPr>
        <p:blipFill rotWithShape="1">
          <a:blip r:embed="rId3">
            <a:alphaModFix/>
          </a:blip>
          <a:srcRect l="790" t="1782" r="16864" b="5384"/>
          <a:stretch/>
        </p:blipFill>
        <p:spPr>
          <a:xfrm>
            <a:off x="5737400" y="578825"/>
            <a:ext cx="3971700" cy="3971700"/>
          </a:xfrm>
          <a:prstGeom prst="chord">
            <a:avLst>
              <a:gd name="adj1" fmla="val 2658481"/>
              <a:gd name="adj2" fmla="val 18942614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DA8671"/>
                </a:solidFill>
              </a:rPr>
              <a:t>25</a:t>
            </a:fld>
            <a:endParaRPr dirty="0">
              <a:solidFill>
                <a:srgbClr val="DA867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F2DD8B-EF90-46C5-9A3A-E2F18299D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6" y="702841"/>
            <a:ext cx="9014528" cy="41386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73C3ADD-E051-48F2-A52E-28F120AFA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3049066"/>
            <a:ext cx="1883515" cy="9235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84A2212-F2E7-45F6-B09B-498FAD22C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5642" y="3049169"/>
            <a:ext cx="1883515" cy="9235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175C3D2-143A-4341-8853-BD79ADF79D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998" y="4082156"/>
            <a:ext cx="1883515" cy="9184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19130C7-D379-4C96-8D31-77411D5D66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5641" y="4082155"/>
            <a:ext cx="1883516" cy="9184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58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125;p21">
            <a:extLst>
              <a:ext uri="{FF2B5EF4-FFF2-40B4-BE49-F238E27FC236}">
                <a16:creationId xmlns:a16="http://schemas.microsoft.com/office/drawing/2014/main" id="{5F374F0B-22D3-46F5-9B54-F97B236F9548}"/>
              </a:ext>
            </a:extLst>
          </p:cNvPr>
          <p:cNvSpPr/>
          <p:nvPr/>
        </p:nvSpPr>
        <p:spPr>
          <a:xfrm>
            <a:off x="5559998" y="380551"/>
            <a:ext cx="4161802" cy="438195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FFF0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2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5" name="Google Shape;94;p17">
            <a:extLst>
              <a:ext uri="{FF2B5EF4-FFF2-40B4-BE49-F238E27FC236}">
                <a16:creationId xmlns:a16="http://schemas.microsoft.com/office/drawing/2014/main" id="{955B79AD-AE96-4C4F-AEA7-42D1BFD8065F}"/>
              </a:ext>
            </a:extLst>
          </p:cNvPr>
          <p:cNvSpPr txBox="1">
            <a:spLocks/>
          </p:cNvSpPr>
          <p:nvPr/>
        </p:nvSpPr>
        <p:spPr>
          <a:xfrm>
            <a:off x="1297895" y="190262"/>
            <a:ext cx="3631675" cy="722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dist"/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개요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F2AA3BB-902F-4A92-8CD2-0996201FB1A4}"/>
              </a:ext>
            </a:extLst>
          </p:cNvPr>
          <p:cNvGrpSpPr/>
          <p:nvPr/>
        </p:nvGrpSpPr>
        <p:grpSpPr>
          <a:xfrm>
            <a:off x="1297895" y="1307680"/>
            <a:ext cx="4262103" cy="3040061"/>
            <a:chOff x="350520" y="1389576"/>
            <a:chExt cx="4573686" cy="3058942"/>
          </a:xfrm>
        </p:grpSpPr>
        <p:sp>
          <p:nvSpPr>
            <p:cNvPr id="17" name="Oval 3">
              <a:extLst>
                <a:ext uri="{FF2B5EF4-FFF2-40B4-BE49-F238E27FC236}">
                  <a16:creationId xmlns:a16="http://schemas.microsoft.com/office/drawing/2014/main" id="{90D41774-796C-4181-9319-C84B40D29827}"/>
                </a:ext>
              </a:extLst>
            </p:cNvPr>
            <p:cNvSpPr/>
            <p:nvPr/>
          </p:nvSpPr>
          <p:spPr>
            <a:xfrm>
              <a:off x="350520" y="1389576"/>
              <a:ext cx="542905" cy="427112"/>
            </a:xfrm>
            <a:prstGeom prst="ellipse">
              <a:avLst/>
            </a:prstGeom>
            <a:solidFill>
              <a:srgbClr val="E898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1" dirty="0">
                <a:latin typeface="Georgia" panose="02040502050405020303" pitchFamily="18" charset="0"/>
              </a:endParaRPr>
            </a:p>
          </p:txBody>
        </p:sp>
        <p:sp>
          <p:nvSpPr>
            <p:cNvPr id="18" name="Rectangle 4">
              <a:extLst>
                <a:ext uri="{FF2B5EF4-FFF2-40B4-BE49-F238E27FC236}">
                  <a16:creationId xmlns:a16="http://schemas.microsoft.com/office/drawing/2014/main" id="{B09EE3E0-EFA8-474B-A2D3-44E194BC34B2}"/>
                </a:ext>
              </a:extLst>
            </p:cNvPr>
            <p:cNvSpPr/>
            <p:nvPr/>
          </p:nvSpPr>
          <p:spPr>
            <a:xfrm>
              <a:off x="350521" y="2101766"/>
              <a:ext cx="2014414" cy="59336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11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+mj-ea"/>
                  <a:ea typeface="+mj-ea"/>
                  <a:cs typeface="Calibri Light" panose="020F0302020204030204" pitchFamily="34" charset="0"/>
                </a:rPr>
                <a:t>유기견의 정보를 수정 시 편리한 서비스를 제공할 수 있습니다</a:t>
              </a:r>
              <a:r>
                <a:rPr lang="en-US" altLang="ko-KR" sz="1200" dirty="0">
                  <a:solidFill>
                    <a:schemeClr val="tx1"/>
                  </a:solidFill>
                  <a:latin typeface="+mj-ea"/>
                  <a:ea typeface="+mj-ea"/>
                  <a:cs typeface="Calibri Light" panose="020F0302020204030204" pitchFamily="34" charset="0"/>
                </a:rPr>
                <a:t>.</a:t>
              </a:r>
              <a:r>
                <a:rPr lang="ko-KR" altLang="en-US" sz="1200" dirty="0">
                  <a:solidFill>
                    <a:schemeClr val="tx1"/>
                  </a:solidFill>
                  <a:latin typeface="+mj-ea"/>
                  <a:ea typeface="+mj-ea"/>
                  <a:cs typeface="Calibri Light" panose="020F0302020204030204" pitchFamily="34" charset="0"/>
                </a:rPr>
                <a:t> </a:t>
              </a:r>
              <a:endParaRPr lang="en-ID" sz="1200" dirty="0">
                <a:solidFill>
                  <a:schemeClr val="tx1"/>
                </a:solidFill>
                <a:latin typeface="+mj-ea"/>
                <a:ea typeface="+mj-ea"/>
                <a:cs typeface="Calibri Light" panose="020F0302020204030204" pitchFamily="34" charset="0"/>
              </a:endParaRPr>
            </a:p>
          </p:txBody>
        </p:sp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D042412B-8B0B-4D71-A7C9-3D3D1C454AD4}"/>
                </a:ext>
              </a:extLst>
            </p:cNvPr>
            <p:cNvSpPr/>
            <p:nvPr/>
          </p:nvSpPr>
          <p:spPr>
            <a:xfrm>
              <a:off x="350521" y="1856246"/>
              <a:ext cx="2014414" cy="19510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110000"/>
                </a:lnSpc>
              </a:pPr>
              <a:r>
                <a:rPr lang="en-ID" b="1" dirty="0">
                  <a:solidFill>
                    <a:srgbClr val="006847"/>
                  </a:solidFill>
                  <a:latin typeface="+mj-ea"/>
                  <a:ea typeface="+mj-ea"/>
                  <a:cs typeface="Calibri Light" panose="020F0302020204030204" pitchFamily="34" charset="0"/>
                </a:rPr>
                <a:t>PURPOSE</a:t>
              </a:r>
            </a:p>
          </p:txBody>
        </p:sp>
        <p:sp>
          <p:nvSpPr>
            <p:cNvPr id="20" name="Oval 6">
              <a:extLst>
                <a:ext uri="{FF2B5EF4-FFF2-40B4-BE49-F238E27FC236}">
                  <a16:creationId xmlns:a16="http://schemas.microsoft.com/office/drawing/2014/main" id="{A1E233A7-EF19-4EAC-945E-E3C2D3B7778A}"/>
                </a:ext>
              </a:extLst>
            </p:cNvPr>
            <p:cNvSpPr/>
            <p:nvPr/>
          </p:nvSpPr>
          <p:spPr>
            <a:xfrm>
              <a:off x="350520" y="2941046"/>
              <a:ext cx="542905" cy="427112"/>
            </a:xfrm>
            <a:prstGeom prst="ellipse">
              <a:avLst/>
            </a:prstGeom>
            <a:solidFill>
              <a:srgbClr val="E898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1" dirty="0">
                <a:latin typeface="Georgia" panose="02040502050405020303" pitchFamily="18" charset="0"/>
              </a:endParaRPr>
            </a:p>
          </p:txBody>
        </p:sp>
        <p:sp>
          <p:nvSpPr>
            <p:cNvPr id="21" name="Rectangle 7">
              <a:extLst>
                <a:ext uri="{FF2B5EF4-FFF2-40B4-BE49-F238E27FC236}">
                  <a16:creationId xmlns:a16="http://schemas.microsoft.com/office/drawing/2014/main" id="{50702B1A-9446-4E62-9A01-C77E048F2D25}"/>
                </a:ext>
              </a:extLst>
            </p:cNvPr>
            <p:cNvSpPr/>
            <p:nvPr/>
          </p:nvSpPr>
          <p:spPr>
            <a:xfrm>
              <a:off x="350521" y="3653236"/>
              <a:ext cx="2014414" cy="59336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110000"/>
                </a:lnSpc>
              </a:pPr>
              <a:r>
                <a:rPr lang="ko-KR" altLang="en-US" sz="1200" dirty="0">
                  <a:latin typeface="+mj-ea"/>
                  <a:ea typeface="+mj-ea"/>
                </a:rPr>
                <a:t>관리자가 </a:t>
              </a:r>
              <a:r>
                <a:rPr lang="ko-KR" altLang="en-US" sz="1200" dirty="0" err="1">
                  <a:latin typeface="+mj-ea"/>
                  <a:ea typeface="+mj-ea"/>
                </a:rPr>
                <a:t>유기견</a:t>
              </a:r>
              <a:r>
                <a:rPr lang="ko-KR" altLang="en-US" sz="1200" dirty="0">
                  <a:latin typeface="+mj-ea"/>
                  <a:ea typeface="+mj-ea"/>
                </a:rPr>
                <a:t> 정보 추가 수정</a:t>
              </a:r>
              <a:r>
                <a:rPr lang="en-US" altLang="ko-KR" sz="1200" dirty="0">
                  <a:latin typeface="+mj-ea"/>
                  <a:ea typeface="+mj-ea"/>
                </a:rPr>
                <a:t>, </a:t>
              </a:r>
              <a:r>
                <a:rPr lang="ko-KR" altLang="en-US" sz="1200" dirty="0">
                  <a:latin typeface="+mj-ea"/>
                  <a:ea typeface="+mj-ea"/>
                </a:rPr>
                <a:t>삭제 기능 활동을 이룰 수 있습니다</a:t>
              </a:r>
              <a:r>
                <a:rPr lang="en-US" altLang="ko-KR" sz="1200" dirty="0">
                  <a:latin typeface="+mj-ea"/>
                  <a:ea typeface="+mj-ea"/>
                </a:rPr>
                <a:t>.</a:t>
              </a:r>
              <a:endParaRPr lang="en-ID" sz="1200" b="1" dirty="0">
                <a:solidFill>
                  <a:srgbClr val="006847"/>
                </a:solidFill>
                <a:latin typeface="+mj-ea"/>
                <a:ea typeface="+mj-ea"/>
                <a:cs typeface="Calibri Light" panose="020F0302020204030204" pitchFamily="34" charset="0"/>
              </a:endParaRPr>
            </a:p>
          </p:txBody>
        </p:sp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723620F3-2F75-4D56-876F-71FC15AC074A}"/>
                </a:ext>
              </a:extLst>
            </p:cNvPr>
            <p:cNvSpPr/>
            <p:nvPr/>
          </p:nvSpPr>
          <p:spPr>
            <a:xfrm>
              <a:off x="350521" y="3407716"/>
              <a:ext cx="2014414" cy="21826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110000"/>
                </a:lnSpc>
              </a:pPr>
              <a:r>
                <a:rPr lang="ko-KR" altLang="en-US" b="1" dirty="0">
                  <a:latin typeface="+mj-ea"/>
                  <a:ea typeface="+mj-ea"/>
                </a:rPr>
                <a:t>정보 추가 및 수정</a:t>
              </a:r>
              <a:endParaRPr lang="en-ID" b="1" dirty="0">
                <a:solidFill>
                  <a:srgbClr val="006847"/>
                </a:solidFill>
                <a:latin typeface="+mj-ea"/>
                <a:ea typeface="+mj-ea"/>
                <a:cs typeface="Calibri Light" panose="020F0302020204030204" pitchFamily="34" charset="0"/>
              </a:endParaRPr>
            </a:p>
          </p:txBody>
        </p:sp>
        <p:sp>
          <p:nvSpPr>
            <p:cNvPr id="23" name="Oval 9">
              <a:extLst>
                <a:ext uri="{FF2B5EF4-FFF2-40B4-BE49-F238E27FC236}">
                  <a16:creationId xmlns:a16="http://schemas.microsoft.com/office/drawing/2014/main" id="{34E1DBD6-1EAB-454C-931E-05AC593FFCCF}"/>
                </a:ext>
              </a:extLst>
            </p:cNvPr>
            <p:cNvSpPr/>
            <p:nvPr/>
          </p:nvSpPr>
          <p:spPr>
            <a:xfrm>
              <a:off x="2909792" y="1389576"/>
              <a:ext cx="542905" cy="427112"/>
            </a:xfrm>
            <a:prstGeom prst="ellipse">
              <a:avLst/>
            </a:prstGeom>
            <a:solidFill>
              <a:srgbClr val="E898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1" dirty="0">
                <a:latin typeface="Georgia" panose="02040502050405020303" pitchFamily="18" charset="0"/>
              </a:endParaRPr>
            </a:p>
          </p:txBody>
        </p:sp>
        <p:sp>
          <p:nvSpPr>
            <p:cNvPr id="24" name="Rectangle 10">
              <a:extLst>
                <a:ext uri="{FF2B5EF4-FFF2-40B4-BE49-F238E27FC236}">
                  <a16:creationId xmlns:a16="http://schemas.microsoft.com/office/drawing/2014/main" id="{66B26BA0-02D7-435D-9C2B-92B520680FB6}"/>
                </a:ext>
              </a:extLst>
            </p:cNvPr>
            <p:cNvSpPr/>
            <p:nvPr/>
          </p:nvSpPr>
          <p:spPr>
            <a:xfrm>
              <a:off x="2909792" y="2101766"/>
              <a:ext cx="2014414" cy="79650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110000"/>
                </a:lnSpc>
              </a:pPr>
              <a:r>
                <a:rPr lang="ko-KR" altLang="en-US" sz="1200" dirty="0">
                  <a:latin typeface="+mj-ea"/>
                  <a:ea typeface="+mj-ea"/>
                </a:rPr>
                <a:t>유기견의 </a:t>
              </a:r>
              <a:r>
                <a:rPr lang="ko-KR" altLang="en-US" sz="1200" dirty="0" err="1">
                  <a:latin typeface="+mj-ea"/>
                  <a:ea typeface="+mj-ea"/>
                </a:rPr>
                <a:t>견종</a:t>
              </a:r>
              <a:r>
                <a:rPr lang="en-US" altLang="ko-KR" sz="1200" dirty="0">
                  <a:latin typeface="+mj-ea"/>
                  <a:ea typeface="+mj-ea"/>
                </a:rPr>
                <a:t>, </a:t>
              </a:r>
              <a:r>
                <a:rPr lang="ko-KR" altLang="en-US" sz="1200" dirty="0">
                  <a:latin typeface="+mj-ea"/>
                  <a:ea typeface="+mj-ea"/>
                </a:rPr>
                <a:t>코드</a:t>
              </a:r>
              <a:r>
                <a:rPr lang="en-US" altLang="ko-KR" sz="1200" dirty="0">
                  <a:latin typeface="+mj-ea"/>
                  <a:ea typeface="+mj-ea"/>
                </a:rPr>
                <a:t>, </a:t>
              </a:r>
              <a:r>
                <a:rPr lang="ko-KR" altLang="en-US" sz="1200" dirty="0" err="1">
                  <a:latin typeface="+mj-ea"/>
                  <a:ea typeface="+mj-ea"/>
                </a:rPr>
                <a:t>마릿수</a:t>
              </a:r>
              <a:r>
                <a:rPr lang="en-US" altLang="ko-KR" sz="1200" dirty="0">
                  <a:latin typeface="+mj-ea"/>
                  <a:ea typeface="+mj-ea"/>
                </a:rPr>
                <a:t>, </a:t>
              </a:r>
              <a:r>
                <a:rPr lang="ko-KR" altLang="en-US" sz="1200" dirty="0">
                  <a:latin typeface="+mj-ea"/>
                  <a:ea typeface="+mj-ea"/>
                </a:rPr>
                <a:t>보호센터 위치를 지정하여 보다 편리한 작업을 이룰 수 있습니다</a:t>
              </a:r>
              <a:r>
                <a:rPr lang="en-US" altLang="ko-KR" sz="1200" dirty="0">
                  <a:latin typeface="+mj-ea"/>
                  <a:ea typeface="+mj-ea"/>
                </a:rPr>
                <a:t>.</a:t>
              </a:r>
              <a:endParaRPr lang="en-ID" sz="1200" b="1" dirty="0">
                <a:solidFill>
                  <a:srgbClr val="006847"/>
                </a:solidFill>
                <a:latin typeface="+mj-ea"/>
                <a:ea typeface="+mj-ea"/>
                <a:cs typeface="Calibri Light" panose="020F0302020204030204" pitchFamily="34" charset="0"/>
              </a:endParaRPr>
            </a:p>
          </p:txBody>
        </p:sp>
        <p:sp>
          <p:nvSpPr>
            <p:cNvPr id="25" name="Rectangle 11">
              <a:extLst>
                <a:ext uri="{FF2B5EF4-FFF2-40B4-BE49-F238E27FC236}">
                  <a16:creationId xmlns:a16="http://schemas.microsoft.com/office/drawing/2014/main" id="{49304F6F-EC83-4517-94F8-EEDC7BD58DC3}"/>
                </a:ext>
              </a:extLst>
            </p:cNvPr>
            <p:cNvSpPr/>
            <p:nvPr/>
          </p:nvSpPr>
          <p:spPr>
            <a:xfrm>
              <a:off x="2909792" y="1856246"/>
              <a:ext cx="2014414" cy="21826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110000"/>
                </a:lnSpc>
              </a:pPr>
              <a:r>
                <a:rPr lang="ko-KR" altLang="en-US" b="1" dirty="0" err="1">
                  <a:solidFill>
                    <a:schemeClr val="tx1"/>
                  </a:solidFill>
                  <a:latin typeface="+mj-ea"/>
                  <a:ea typeface="+mj-ea"/>
                  <a:cs typeface="Calibri Light" panose="020F0302020204030204" pitchFamily="34" charset="0"/>
                </a:rPr>
                <a:t>유기견</a:t>
              </a:r>
              <a:r>
                <a:rPr lang="ko-KR" altLang="en-US" b="1" dirty="0">
                  <a:solidFill>
                    <a:schemeClr val="tx1"/>
                  </a:solidFill>
                  <a:latin typeface="+mj-ea"/>
                  <a:ea typeface="+mj-ea"/>
                  <a:cs typeface="Calibri Light" panose="020F0302020204030204" pitchFamily="34" charset="0"/>
                </a:rPr>
                <a:t> 관리</a:t>
              </a:r>
              <a:endParaRPr lang="en-ID" b="1" dirty="0">
                <a:solidFill>
                  <a:schemeClr val="tx1"/>
                </a:solidFill>
                <a:latin typeface="+mj-ea"/>
                <a:ea typeface="+mj-ea"/>
                <a:cs typeface="Calibri Light" panose="020F0302020204030204" pitchFamily="34" charset="0"/>
              </a:endParaRPr>
            </a:p>
          </p:txBody>
        </p:sp>
        <p:sp>
          <p:nvSpPr>
            <p:cNvPr id="26" name="Oval 12">
              <a:extLst>
                <a:ext uri="{FF2B5EF4-FFF2-40B4-BE49-F238E27FC236}">
                  <a16:creationId xmlns:a16="http://schemas.microsoft.com/office/drawing/2014/main" id="{0DDDA1E1-345D-4CCA-90F8-CDFC4439AC8D}"/>
                </a:ext>
              </a:extLst>
            </p:cNvPr>
            <p:cNvSpPr/>
            <p:nvPr/>
          </p:nvSpPr>
          <p:spPr>
            <a:xfrm>
              <a:off x="2909792" y="2941046"/>
              <a:ext cx="542905" cy="427112"/>
            </a:xfrm>
            <a:prstGeom prst="ellipse">
              <a:avLst/>
            </a:prstGeom>
            <a:solidFill>
              <a:srgbClr val="E898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1" dirty="0">
                <a:latin typeface="Georgia" panose="02040502050405020303" pitchFamily="18" charset="0"/>
              </a:endParaRPr>
            </a:p>
          </p:txBody>
        </p:sp>
        <p:sp>
          <p:nvSpPr>
            <p:cNvPr id="27" name="Rectangle 13">
              <a:extLst>
                <a:ext uri="{FF2B5EF4-FFF2-40B4-BE49-F238E27FC236}">
                  <a16:creationId xmlns:a16="http://schemas.microsoft.com/office/drawing/2014/main" id="{92AB5EDB-31D6-4134-ACEC-82B7B671078C}"/>
                </a:ext>
              </a:extLst>
            </p:cNvPr>
            <p:cNvSpPr/>
            <p:nvPr/>
          </p:nvSpPr>
          <p:spPr>
            <a:xfrm>
              <a:off x="2909792" y="3653236"/>
              <a:ext cx="2014414" cy="79528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1200" dirty="0">
                  <a:latin typeface="+mj-ea"/>
                  <a:ea typeface="+mj-ea"/>
                </a:rPr>
                <a:t>유기견들을 견종으로 분류하고 각자에게 코드를 부여하여 객체를 보다 구분하기 수월합니다</a:t>
              </a:r>
              <a:r>
                <a:rPr lang="en-US" altLang="ko-KR" sz="1200" dirty="0">
                  <a:latin typeface="+mj-ea"/>
                  <a:ea typeface="+mj-ea"/>
                </a:rPr>
                <a:t>.</a:t>
              </a:r>
              <a:endParaRPr lang="en-ID" altLang="ko-KR" sz="1200" b="1" dirty="0">
                <a:solidFill>
                  <a:srgbClr val="006847"/>
                </a:solidFill>
                <a:latin typeface="+mj-ea"/>
                <a:ea typeface="+mj-ea"/>
                <a:cs typeface="Calibri Light" panose="020F0302020204030204" pitchFamily="34" charset="0"/>
              </a:endParaRPr>
            </a:p>
          </p:txBody>
        </p:sp>
        <p:sp>
          <p:nvSpPr>
            <p:cNvPr id="28" name="Rectangle 14">
              <a:extLst>
                <a:ext uri="{FF2B5EF4-FFF2-40B4-BE49-F238E27FC236}">
                  <a16:creationId xmlns:a16="http://schemas.microsoft.com/office/drawing/2014/main" id="{BA48C07F-B8AE-4D46-B8D9-BC73D6B3AB09}"/>
                </a:ext>
              </a:extLst>
            </p:cNvPr>
            <p:cNvSpPr/>
            <p:nvPr/>
          </p:nvSpPr>
          <p:spPr>
            <a:xfrm>
              <a:off x="2909792" y="3407716"/>
              <a:ext cx="2014414" cy="21826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110000"/>
                </a:lnSpc>
              </a:pPr>
              <a:r>
                <a:rPr lang="ko-KR" altLang="en-US" b="1" dirty="0">
                  <a:latin typeface="+mj-ea"/>
                  <a:ea typeface="+mj-ea"/>
                </a:rPr>
                <a:t>그에 따른 편리성</a:t>
              </a:r>
              <a:r>
                <a:rPr lang="en-US" altLang="ko-KR" b="1" dirty="0">
                  <a:latin typeface="+mj-ea"/>
                  <a:ea typeface="+mj-ea"/>
                </a:rPr>
                <a:t> </a:t>
              </a:r>
              <a:endParaRPr lang="en-ID" b="1" dirty="0">
                <a:solidFill>
                  <a:srgbClr val="006847"/>
                </a:solidFill>
                <a:latin typeface="+mj-ea"/>
                <a:ea typeface="+mj-ea"/>
                <a:cs typeface="Calibri Light" panose="020F0302020204030204" pitchFamily="34" charset="0"/>
              </a:endParaRPr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0D07F690-5C99-47B6-A1C1-B2FD6250B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322" y="1503515"/>
              <a:ext cx="293302" cy="199234"/>
            </a:xfrm>
            <a:custGeom>
              <a:avLst/>
              <a:gdLst>
                <a:gd name="T0" fmla="*/ 95 w 96"/>
                <a:gd name="T1" fmla="*/ 15 h 82"/>
                <a:gd name="T2" fmla="*/ 81 w 96"/>
                <a:gd name="T3" fmla="*/ 1 h 82"/>
                <a:gd name="T4" fmla="*/ 79 w 96"/>
                <a:gd name="T5" fmla="*/ 1 h 82"/>
                <a:gd name="T6" fmla="*/ 30 w 96"/>
                <a:gd name="T7" fmla="*/ 49 h 82"/>
                <a:gd name="T8" fmla="*/ 17 w 96"/>
                <a:gd name="T9" fmla="*/ 37 h 82"/>
                <a:gd name="T10" fmla="*/ 15 w 96"/>
                <a:gd name="T11" fmla="*/ 37 h 82"/>
                <a:gd name="T12" fmla="*/ 1 w 96"/>
                <a:gd name="T13" fmla="*/ 51 h 82"/>
                <a:gd name="T14" fmla="*/ 1 w 96"/>
                <a:gd name="T15" fmla="*/ 53 h 82"/>
                <a:gd name="T16" fmla="*/ 29 w 96"/>
                <a:gd name="T17" fmla="*/ 81 h 82"/>
                <a:gd name="T18" fmla="*/ 30 w 96"/>
                <a:gd name="T19" fmla="*/ 82 h 82"/>
                <a:gd name="T20" fmla="*/ 31 w 96"/>
                <a:gd name="T21" fmla="*/ 81 h 82"/>
                <a:gd name="T22" fmla="*/ 95 w 96"/>
                <a:gd name="T23" fmla="*/ 17 h 82"/>
                <a:gd name="T24" fmla="*/ 95 w 96"/>
                <a:gd name="T25" fmla="*/ 1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" h="82">
                  <a:moveTo>
                    <a:pt x="95" y="15"/>
                  </a:moveTo>
                  <a:cubicBezTo>
                    <a:pt x="81" y="1"/>
                    <a:pt x="81" y="1"/>
                    <a:pt x="81" y="1"/>
                  </a:cubicBezTo>
                  <a:cubicBezTo>
                    <a:pt x="81" y="0"/>
                    <a:pt x="79" y="0"/>
                    <a:pt x="79" y="1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6"/>
                    <a:pt x="15" y="36"/>
                    <a:pt x="15" y="37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51"/>
                    <a:pt x="0" y="53"/>
                    <a:pt x="1" y="53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9" y="82"/>
                    <a:pt x="29" y="82"/>
                    <a:pt x="30" y="82"/>
                  </a:cubicBezTo>
                  <a:cubicBezTo>
                    <a:pt x="31" y="82"/>
                    <a:pt x="31" y="82"/>
                    <a:pt x="31" y="81"/>
                  </a:cubicBezTo>
                  <a:cubicBezTo>
                    <a:pt x="95" y="17"/>
                    <a:pt x="95" y="17"/>
                    <a:pt x="95" y="17"/>
                  </a:cubicBezTo>
                  <a:cubicBezTo>
                    <a:pt x="96" y="17"/>
                    <a:pt x="96" y="15"/>
                    <a:pt x="95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EA57C5DA-9E76-46D4-99DC-328C8685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4594" y="1503515"/>
              <a:ext cx="293302" cy="199234"/>
            </a:xfrm>
            <a:custGeom>
              <a:avLst/>
              <a:gdLst>
                <a:gd name="T0" fmla="*/ 95 w 96"/>
                <a:gd name="T1" fmla="*/ 15 h 82"/>
                <a:gd name="T2" fmla="*/ 81 w 96"/>
                <a:gd name="T3" fmla="*/ 1 h 82"/>
                <a:gd name="T4" fmla="*/ 79 w 96"/>
                <a:gd name="T5" fmla="*/ 1 h 82"/>
                <a:gd name="T6" fmla="*/ 30 w 96"/>
                <a:gd name="T7" fmla="*/ 49 h 82"/>
                <a:gd name="T8" fmla="*/ 17 w 96"/>
                <a:gd name="T9" fmla="*/ 37 h 82"/>
                <a:gd name="T10" fmla="*/ 15 w 96"/>
                <a:gd name="T11" fmla="*/ 37 h 82"/>
                <a:gd name="T12" fmla="*/ 1 w 96"/>
                <a:gd name="T13" fmla="*/ 51 h 82"/>
                <a:gd name="T14" fmla="*/ 1 w 96"/>
                <a:gd name="T15" fmla="*/ 53 h 82"/>
                <a:gd name="T16" fmla="*/ 29 w 96"/>
                <a:gd name="T17" fmla="*/ 81 h 82"/>
                <a:gd name="T18" fmla="*/ 30 w 96"/>
                <a:gd name="T19" fmla="*/ 82 h 82"/>
                <a:gd name="T20" fmla="*/ 31 w 96"/>
                <a:gd name="T21" fmla="*/ 81 h 82"/>
                <a:gd name="T22" fmla="*/ 95 w 96"/>
                <a:gd name="T23" fmla="*/ 17 h 82"/>
                <a:gd name="T24" fmla="*/ 95 w 96"/>
                <a:gd name="T25" fmla="*/ 1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" h="82">
                  <a:moveTo>
                    <a:pt x="95" y="15"/>
                  </a:moveTo>
                  <a:cubicBezTo>
                    <a:pt x="81" y="1"/>
                    <a:pt x="81" y="1"/>
                    <a:pt x="81" y="1"/>
                  </a:cubicBezTo>
                  <a:cubicBezTo>
                    <a:pt x="81" y="0"/>
                    <a:pt x="79" y="0"/>
                    <a:pt x="79" y="1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6"/>
                    <a:pt x="15" y="36"/>
                    <a:pt x="15" y="37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51"/>
                    <a:pt x="0" y="53"/>
                    <a:pt x="1" y="53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9" y="82"/>
                    <a:pt x="29" y="82"/>
                    <a:pt x="30" y="82"/>
                  </a:cubicBezTo>
                  <a:cubicBezTo>
                    <a:pt x="31" y="82"/>
                    <a:pt x="31" y="82"/>
                    <a:pt x="31" y="81"/>
                  </a:cubicBezTo>
                  <a:cubicBezTo>
                    <a:pt x="95" y="17"/>
                    <a:pt x="95" y="17"/>
                    <a:pt x="95" y="17"/>
                  </a:cubicBezTo>
                  <a:cubicBezTo>
                    <a:pt x="96" y="17"/>
                    <a:pt x="96" y="15"/>
                    <a:pt x="95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A9390DBE-01DD-4BD0-B4C7-30C0386BE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322" y="3054986"/>
              <a:ext cx="293302" cy="199234"/>
            </a:xfrm>
            <a:custGeom>
              <a:avLst/>
              <a:gdLst>
                <a:gd name="T0" fmla="*/ 95 w 96"/>
                <a:gd name="T1" fmla="*/ 15 h 82"/>
                <a:gd name="T2" fmla="*/ 81 w 96"/>
                <a:gd name="T3" fmla="*/ 1 h 82"/>
                <a:gd name="T4" fmla="*/ 79 w 96"/>
                <a:gd name="T5" fmla="*/ 1 h 82"/>
                <a:gd name="T6" fmla="*/ 30 w 96"/>
                <a:gd name="T7" fmla="*/ 49 h 82"/>
                <a:gd name="T8" fmla="*/ 17 w 96"/>
                <a:gd name="T9" fmla="*/ 37 h 82"/>
                <a:gd name="T10" fmla="*/ 15 w 96"/>
                <a:gd name="T11" fmla="*/ 37 h 82"/>
                <a:gd name="T12" fmla="*/ 1 w 96"/>
                <a:gd name="T13" fmla="*/ 51 h 82"/>
                <a:gd name="T14" fmla="*/ 1 w 96"/>
                <a:gd name="T15" fmla="*/ 53 h 82"/>
                <a:gd name="T16" fmla="*/ 29 w 96"/>
                <a:gd name="T17" fmla="*/ 81 h 82"/>
                <a:gd name="T18" fmla="*/ 30 w 96"/>
                <a:gd name="T19" fmla="*/ 82 h 82"/>
                <a:gd name="T20" fmla="*/ 31 w 96"/>
                <a:gd name="T21" fmla="*/ 81 h 82"/>
                <a:gd name="T22" fmla="*/ 95 w 96"/>
                <a:gd name="T23" fmla="*/ 17 h 82"/>
                <a:gd name="T24" fmla="*/ 95 w 96"/>
                <a:gd name="T25" fmla="*/ 1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" h="82">
                  <a:moveTo>
                    <a:pt x="95" y="15"/>
                  </a:moveTo>
                  <a:cubicBezTo>
                    <a:pt x="81" y="1"/>
                    <a:pt x="81" y="1"/>
                    <a:pt x="81" y="1"/>
                  </a:cubicBezTo>
                  <a:cubicBezTo>
                    <a:pt x="81" y="0"/>
                    <a:pt x="79" y="0"/>
                    <a:pt x="79" y="1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6"/>
                    <a:pt x="15" y="36"/>
                    <a:pt x="15" y="37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51"/>
                    <a:pt x="0" y="53"/>
                    <a:pt x="1" y="53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9" y="82"/>
                    <a:pt x="29" y="82"/>
                    <a:pt x="30" y="82"/>
                  </a:cubicBezTo>
                  <a:cubicBezTo>
                    <a:pt x="31" y="82"/>
                    <a:pt x="31" y="82"/>
                    <a:pt x="31" y="81"/>
                  </a:cubicBezTo>
                  <a:cubicBezTo>
                    <a:pt x="95" y="17"/>
                    <a:pt x="95" y="17"/>
                    <a:pt x="95" y="17"/>
                  </a:cubicBezTo>
                  <a:cubicBezTo>
                    <a:pt x="96" y="17"/>
                    <a:pt x="96" y="15"/>
                    <a:pt x="95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195D3AF0-57C8-45AA-9E21-8F0E62D61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4594" y="3054986"/>
              <a:ext cx="293302" cy="199234"/>
            </a:xfrm>
            <a:custGeom>
              <a:avLst/>
              <a:gdLst>
                <a:gd name="T0" fmla="*/ 95 w 96"/>
                <a:gd name="T1" fmla="*/ 15 h 82"/>
                <a:gd name="T2" fmla="*/ 81 w 96"/>
                <a:gd name="T3" fmla="*/ 1 h 82"/>
                <a:gd name="T4" fmla="*/ 79 w 96"/>
                <a:gd name="T5" fmla="*/ 1 h 82"/>
                <a:gd name="T6" fmla="*/ 30 w 96"/>
                <a:gd name="T7" fmla="*/ 49 h 82"/>
                <a:gd name="T8" fmla="*/ 17 w 96"/>
                <a:gd name="T9" fmla="*/ 37 h 82"/>
                <a:gd name="T10" fmla="*/ 15 w 96"/>
                <a:gd name="T11" fmla="*/ 37 h 82"/>
                <a:gd name="T12" fmla="*/ 1 w 96"/>
                <a:gd name="T13" fmla="*/ 51 h 82"/>
                <a:gd name="T14" fmla="*/ 1 w 96"/>
                <a:gd name="T15" fmla="*/ 53 h 82"/>
                <a:gd name="T16" fmla="*/ 29 w 96"/>
                <a:gd name="T17" fmla="*/ 81 h 82"/>
                <a:gd name="T18" fmla="*/ 30 w 96"/>
                <a:gd name="T19" fmla="*/ 82 h 82"/>
                <a:gd name="T20" fmla="*/ 31 w 96"/>
                <a:gd name="T21" fmla="*/ 81 h 82"/>
                <a:gd name="T22" fmla="*/ 95 w 96"/>
                <a:gd name="T23" fmla="*/ 17 h 82"/>
                <a:gd name="T24" fmla="*/ 95 w 96"/>
                <a:gd name="T25" fmla="*/ 1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" h="82">
                  <a:moveTo>
                    <a:pt x="95" y="15"/>
                  </a:moveTo>
                  <a:cubicBezTo>
                    <a:pt x="81" y="1"/>
                    <a:pt x="81" y="1"/>
                    <a:pt x="81" y="1"/>
                  </a:cubicBezTo>
                  <a:cubicBezTo>
                    <a:pt x="81" y="0"/>
                    <a:pt x="79" y="0"/>
                    <a:pt x="79" y="1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6"/>
                    <a:pt x="15" y="36"/>
                    <a:pt x="15" y="37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51"/>
                    <a:pt x="0" y="53"/>
                    <a:pt x="1" y="53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9" y="82"/>
                    <a:pt x="29" y="82"/>
                    <a:pt x="30" y="82"/>
                  </a:cubicBezTo>
                  <a:cubicBezTo>
                    <a:pt x="31" y="82"/>
                    <a:pt x="31" y="82"/>
                    <a:pt x="31" y="81"/>
                  </a:cubicBezTo>
                  <a:cubicBezTo>
                    <a:pt x="95" y="17"/>
                    <a:pt x="95" y="17"/>
                    <a:pt x="95" y="17"/>
                  </a:cubicBezTo>
                  <a:cubicBezTo>
                    <a:pt x="96" y="17"/>
                    <a:pt x="96" y="15"/>
                    <a:pt x="95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3" name="Google Shape;95;p17">
            <a:extLst>
              <a:ext uri="{FF2B5EF4-FFF2-40B4-BE49-F238E27FC236}">
                <a16:creationId xmlns:a16="http://schemas.microsoft.com/office/drawing/2014/main" id="{F1285CE6-4441-4C11-9B74-4B0E275FF0F0}"/>
              </a:ext>
            </a:extLst>
          </p:cNvPr>
          <p:cNvSpPr txBox="1">
            <a:spLocks/>
          </p:cNvSpPr>
          <p:nvPr/>
        </p:nvSpPr>
        <p:spPr>
          <a:xfrm>
            <a:off x="972433" y="4652491"/>
            <a:ext cx="6448151" cy="38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Inter-Regular"/>
              <a:buChar char="✓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■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1300"/>
              <a:buFont typeface="Inter-Regular"/>
              <a:buChar char="■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Font typeface="Inter-Regular"/>
              <a:buNone/>
            </a:pPr>
            <a:r>
              <a:rPr lang="ko-KR" altLang="en-US" sz="1400" dirty="0">
                <a:solidFill>
                  <a:srgbClr val="FFB4B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‘</a:t>
            </a:r>
            <a:r>
              <a:rPr lang="en-US" altLang="ko-KR" sz="1400" dirty="0">
                <a:solidFill>
                  <a:srgbClr val="FFB4B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Dog</a:t>
            </a:r>
            <a:r>
              <a:rPr lang="ko-KR" altLang="en-US" sz="1400" dirty="0">
                <a:solidFill>
                  <a:srgbClr val="FFB4B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rgbClr val="FFB4B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Master’</a:t>
            </a:r>
            <a:r>
              <a:rPr lang="ko-KR" altLang="en-US" sz="1400" dirty="0">
                <a:solidFill>
                  <a:srgbClr val="FFB4B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는 </a:t>
            </a:r>
            <a:r>
              <a:rPr lang="en-US" altLang="ko-KR" sz="1400" dirty="0" err="1">
                <a:solidFill>
                  <a:srgbClr val="FFB4B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Javafx</a:t>
            </a:r>
            <a:r>
              <a:rPr lang="ko-KR" altLang="en-US" sz="1400" dirty="0">
                <a:solidFill>
                  <a:srgbClr val="FFB4B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를 이용한 </a:t>
            </a:r>
            <a:r>
              <a:rPr lang="en-US" altLang="ko-KR" sz="1400" dirty="0">
                <a:solidFill>
                  <a:srgbClr val="FFB4B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GUI </a:t>
            </a:r>
            <a:r>
              <a:rPr lang="ko-KR" altLang="en-US" sz="1400" dirty="0" err="1">
                <a:solidFill>
                  <a:srgbClr val="FFB4B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유기견</a:t>
            </a:r>
            <a:r>
              <a:rPr lang="ko-KR" altLang="en-US" sz="1400" dirty="0">
                <a:solidFill>
                  <a:srgbClr val="FFB4B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관리 서비스 입니다</a:t>
            </a:r>
            <a:r>
              <a:rPr lang="en-US" altLang="ko-KR" sz="1400" dirty="0">
                <a:solidFill>
                  <a:srgbClr val="FFB4B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sz="1400" dirty="0">
              <a:solidFill>
                <a:srgbClr val="FFB4BA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5" name="Google Shape;126;p21">
            <a:extLst>
              <a:ext uri="{FF2B5EF4-FFF2-40B4-BE49-F238E27FC236}">
                <a16:creationId xmlns:a16="http://schemas.microsoft.com/office/drawing/2014/main" id="{74835A6B-55DE-47AC-B977-1593148578C2}"/>
              </a:ext>
            </a:extLst>
          </p:cNvPr>
          <p:cNvSpPr/>
          <p:nvPr/>
        </p:nvSpPr>
        <p:spPr>
          <a:xfrm>
            <a:off x="6923409" y="1611296"/>
            <a:ext cx="1799891" cy="1823854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ctrTitle" idx="4294967295"/>
          </p:nvPr>
        </p:nvSpPr>
        <p:spPr>
          <a:xfrm>
            <a:off x="373381" y="1091390"/>
            <a:ext cx="1785302" cy="103632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di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400" b="1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일정표</a:t>
            </a:r>
            <a:endParaRPr sz="3400" b="1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brightnessContrast bright="12000" contrast="-67000"/>
                    </a14:imgEffect>
                  </a14:imgLayer>
                </a14:imgProps>
              </a:ext>
            </a:extLst>
          </a:blip>
          <a:srcRect l="790" t="1782" r="16864" b="5384"/>
          <a:stretch/>
        </p:blipFill>
        <p:spPr>
          <a:xfrm>
            <a:off x="5737400" y="578825"/>
            <a:ext cx="3971700" cy="3971700"/>
          </a:xfrm>
          <a:prstGeom prst="chord">
            <a:avLst>
              <a:gd name="adj1" fmla="val 2658481"/>
              <a:gd name="adj2" fmla="val 18942614"/>
            </a:avLst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B6E02F7-43CC-4581-84C6-D38DFE4708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0980" y="133833"/>
            <a:ext cx="5348933" cy="48054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Google Shape;125;p21">
            <a:extLst>
              <a:ext uri="{FF2B5EF4-FFF2-40B4-BE49-F238E27FC236}">
                <a16:creationId xmlns:a16="http://schemas.microsoft.com/office/drawing/2014/main" id="{5AF482E2-5233-45DB-93C1-340695076449}"/>
              </a:ext>
            </a:extLst>
          </p:cNvPr>
          <p:cNvSpPr/>
          <p:nvPr/>
        </p:nvSpPr>
        <p:spPr>
          <a:xfrm rot="10800000">
            <a:off x="-396619" y="371945"/>
            <a:ext cx="2555302" cy="247521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FFF0ED">
              <a:alpha val="3882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00;p18">
            <a:extLst>
              <a:ext uri="{FF2B5EF4-FFF2-40B4-BE49-F238E27FC236}">
                <a16:creationId xmlns:a16="http://schemas.microsoft.com/office/drawing/2014/main" id="{7EFEE56A-D0E4-45D9-91AF-859998CAA55D}"/>
              </a:ext>
            </a:extLst>
          </p:cNvPr>
          <p:cNvSpPr/>
          <p:nvPr/>
        </p:nvSpPr>
        <p:spPr>
          <a:xfrm rot="10800000">
            <a:off x="2815780" y="1838777"/>
            <a:ext cx="2375400" cy="2375400"/>
          </a:xfrm>
          <a:prstGeom prst="chord">
            <a:avLst>
              <a:gd name="adj1" fmla="val 295560"/>
              <a:gd name="adj2" fmla="val 127030"/>
            </a:avLst>
          </a:prstGeom>
          <a:solidFill>
            <a:srgbClr val="FFF0ED">
              <a:alpha val="5607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44"/>
          <p:cNvSpPr txBox="1">
            <a:spLocks noGrp="1"/>
          </p:cNvSpPr>
          <p:nvPr>
            <p:ph type="title" idx="4294967295"/>
          </p:nvPr>
        </p:nvSpPr>
        <p:spPr>
          <a:xfrm>
            <a:off x="855300" y="748950"/>
            <a:ext cx="1894574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di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업무 분담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53" name="Google Shape;453;p4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454" name="Google Shape;454;p44"/>
          <p:cNvSpPr/>
          <p:nvPr/>
        </p:nvSpPr>
        <p:spPr>
          <a:xfrm>
            <a:off x="855300" y="1546000"/>
            <a:ext cx="3084300" cy="1411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accent1">
                    <a:lumMod val="2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김봄비</a:t>
            </a:r>
            <a:endParaRPr lang="en-US" altLang="ko-KR" b="1" dirty="0">
              <a:solidFill>
                <a:schemeClr val="accent1">
                  <a:lumMod val="25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ko-KR" altLang="en-US" sz="1400" b="1" i="0" u="none" strike="noStrike" cap="none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요구사항명세 </a:t>
            </a:r>
            <a:r>
              <a:rPr lang="en-US" altLang="ko-KR" sz="1400" b="1" i="0" u="none" strike="noStrike" cap="none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ko-KR" altLang="en-US" sz="1400" b="1" i="0" u="none" strike="noStrike" cap="none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다이어그램</a:t>
            </a:r>
            <a:endParaRPr lang="en-US" altLang="ko-KR" b="1" dirty="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ko-KR" altLang="en-US" sz="1400" b="1" i="0" u="none" strike="noStrike" cap="none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코드 수정</a:t>
            </a:r>
          </a:p>
        </p:txBody>
      </p:sp>
      <p:sp>
        <p:nvSpPr>
          <p:cNvPr id="455" name="Google Shape;455;p44"/>
          <p:cNvSpPr/>
          <p:nvPr/>
        </p:nvSpPr>
        <p:spPr>
          <a:xfrm>
            <a:off x="4067360" y="1546000"/>
            <a:ext cx="3084300" cy="1411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b="1" dirty="0">
                <a:solidFill>
                  <a:schemeClr val="accent1">
                    <a:lumMod val="2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김동원</a:t>
            </a:r>
            <a:endParaRPr lang="en-US" altLang="ko-KR" b="1" dirty="0">
              <a:solidFill>
                <a:schemeClr val="accent1">
                  <a:lumMod val="25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ko-KR" altLang="en-US" sz="1400" b="1" dirty="0" err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유스케이스</a:t>
            </a:r>
            <a:endParaRPr lang="en-US" altLang="ko-KR" sz="1400" b="1" dirty="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ko-KR" altLang="en-US" sz="1400" b="1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다이어그램</a:t>
            </a:r>
            <a:endParaRPr lang="en-US" altLang="ko-KR" sz="1400" b="1" dirty="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ko-KR" altLang="en-US" b="1" i="0" u="none" strike="noStrike" cap="none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피드백</a:t>
            </a:r>
            <a:endParaRPr lang="ko-KR" altLang="en-US" sz="1400" b="1" i="0" u="none" strike="noStrike" cap="none" dirty="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6" name="Google Shape;456;p44"/>
          <p:cNvSpPr/>
          <p:nvPr/>
        </p:nvSpPr>
        <p:spPr>
          <a:xfrm>
            <a:off x="855300" y="3095453"/>
            <a:ext cx="3084300" cy="1411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ko-KR" altLang="en-US" sz="1400" b="1" i="0" u="none" strike="noStrike" cap="none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프로젝트 개요</a:t>
            </a:r>
            <a:endParaRPr lang="en-US" altLang="ko-KR" sz="1400" b="1" i="0" u="none" strike="noStrike" cap="none" dirty="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ko-KR" altLang="en-US" sz="1400" b="1" i="0" u="none" strike="noStrike" cap="none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코드 수정</a:t>
            </a:r>
            <a:endParaRPr lang="en-US" altLang="ko-KR" sz="1400" b="1" i="0" u="none" strike="noStrike" cap="none" dirty="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altLang="ko-KR" sz="1400" b="1" i="0" u="none" strike="noStrike" cap="none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PPT </a:t>
            </a:r>
            <a:r>
              <a:rPr lang="ko-KR" altLang="en-US" sz="1400" b="1" i="0" u="none" strike="noStrike" cap="none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제작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b="1" dirty="0">
                <a:solidFill>
                  <a:schemeClr val="accent1">
                    <a:lumMod val="2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문희인</a:t>
            </a:r>
            <a:endParaRPr dirty="0">
              <a:solidFill>
                <a:schemeClr val="accent1">
                  <a:lumMod val="25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7" name="Google Shape;457;p44"/>
          <p:cNvSpPr/>
          <p:nvPr/>
        </p:nvSpPr>
        <p:spPr>
          <a:xfrm>
            <a:off x="4067360" y="3095453"/>
            <a:ext cx="3084300" cy="1411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en-US" altLang="ko-KR" sz="1400" b="1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PPT</a:t>
            </a:r>
            <a:r>
              <a:rPr lang="ko-KR" altLang="en-US" sz="1400" b="1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 발표 </a:t>
            </a:r>
            <a:endParaRPr lang="en-US" altLang="ko-KR" sz="1400" b="1" dirty="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buClr>
                <a:schemeClr val="dk1"/>
              </a:buClr>
              <a:buSzPts val="1400"/>
            </a:pPr>
            <a:r>
              <a:rPr lang="en-US" altLang="ko-KR" sz="1400" b="1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 ERD </a:t>
            </a:r>
          </a:p>
          <a:p>
            <a:pPr algn="ctr">
              <a:buClr>
                <a:schemeClr val="dk1"/>
              </a:buClr>
              <a:buSzPts val="1400"/>
            </a:pPr>
            <a:r>
              <a:rPr lang="ko-KR" altLang="en-US" sz="1400" b="1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스토리보드</a:t>
            </a: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ko-KR" altLang="en-US" b="1" dirty="0" err="1">
                <a:solidFill>
                  <a:schemeClr val="accent1">
                    <a:lumMod val="2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한현지</a:t>
            </a:r>
            <a:endParaRPr dirty="0">
              <a:solidFill>
                <a:schemeClr val="accent1">
                  <a:lumMod val="25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8" name="Google Shape;458;p44"/>
          <p:cNvSpPr/>
          <p:nvPr/>
        </p:nvSpPr>
        <p:spPr>
          <a:xfrm>
            <a:off x="2851325" y="1880025"/>
            <a:ext cx="2153100" cy="2153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44"/>
          <p:cNvSpPr/>
          <p:nvPr/>
        </p:nvSpPr>
        <p:spPr>
          <a:xfrm rot="5400000">
            <a:off x="2989552" y="1880025"/>
            <a:ext cx="2153100" cy="2153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44"/>
          <p:cNvSpPr/>
          <p:nvPr/>
        </p:nvSpPr>
        <p:spPr>
          <a:xfrm rot="10800000">
            <a:off x="2989552" y="2019466"/>
            <a:ext cx="2153100" cy="2153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44"/>
          <p:cNvSpPr/>
          <p:nvPr/>
        </p:nvSpPr>
        <p:spPr>
          <a:xfrm rot="-5400000">
            <a:off x="2851325" y="2019466"/>
            <a:ext cx="2153100" cy="2153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44"/>
          <p:cNvSpPr/>
          <p:nvPr/>
        </p:nvSpPr>
        <p:spPr>
          <a:xfrm>
            <a:off x="3347011" y="2329136"/>
            <a:ext cx="268471" cy="40434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solidFill>
                  <a:schemeClr val="lt1"/>
                </a:solidFill>
                <a:latin typeface="Playfair Display"/>
              </a:rPr>
              <a:t>B</a:t>
            </a:r>
            <a:endParaRPr b="1" i="0" dirty="0">
              <a:ln>
                <a:noFill/>
              </a:ln>
              <a:solidFill>
                <a:schemeClr val="lt1"/>
              </a:solidFill>
              <a:latin typeface="Playfair Display"/>
            </a:endParaRPr>
          </a:p>
        </p:txBody>
      </p:sp>
      <p:sp>
        <p:nvSpPr>
          <p:cNvPr id="463" name="Google Shape;463;p44"/>
          <p:cNvSpPr/>
          <p:nvPr/>
        </p:nvSpPr>
        <p:spPr>
          <a:xfrm>
            <a:off x="4234738" y="2336012"/>
            <a:ext cx="542443" cy="39059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solidFill>
                  <a:schemeClr val="lt1"/>
                </a:solidFill>
                <a:latin typeface="Playfair Display"/>
              </a:rPr>
              <a:t>D</a:t>
            </a:r>
            <a:endParaRPr b="1" i="0" dirty="0">
              <a:ln>
                <a:noFill/>
              </a:ln>
              <a:solidFill>
                <a:schemeClr val="lt1"/>
              </a:solidFill>
              <a:latin typeface="Playfair Display"/>
            </a:endParaRPr>
          </a:p>
        </p:txBody>
      </p:sp>
      <p:sp>
        <p:nvSpPr>
          <p:cNvPr id="464" name="Google Shape;464;p44"/>
          <p:cNvSpPr/>
          <p:nvPr/>
        </p:nvSpPr>
        <p:spPr>
          <a:xfrm>
            <a:off x="3316203" y="3297703"/>
            <a:ext cx="388953" cy="40489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solidFill>
                  <a:schemeClr val="lt1"/>
                </a:solidFill>
                <a:latin typeface="Playfair Display"/>
              </a:rPr>
              <a:t>H</a:t>
            </a:r>
            <a:endParaRPr b="1" i="0" dirty="0">
              <a:ln>
                <a:noFill/>
              </a:ln>
              <a:solidFill>
                <a:schemeClr val="lt1"/>
              </a:solidFill>
              <a:latin typeface="Playfair Display"/>
            </a:endParaRPr>
          </a:p>
        </p:txBody>
      </p:sp>
      <p:sp>
        <p:nvSpPr>
          <p:cNvPr id="465" name="Google Shape;465;p44"/>
          <p:cNvSpPr/>
          <p:nvPr/>
        </p:nvSpPr>
        <p:spPr>
          <a:xfrm>
            <a:off x="4336514" y="3304580"/>
            <a:ext cx="339439" cy="38949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solidFill>
                  <a:schemeClr val="lt1"/>
                </a:solidFill>
                <a:latin typeface="Playfair Display"/>
              </a:rPr>
              <a:t>H</a:t>
            </a:r>
            <a:endParaRPr b="1" i="0" dirty="0">
              <a:ln>
                <a:noFill/>
              </a:ln>
              <a:solidFill>
                <a:schemeClr val="lt1"/>
              </a:solidFill>
              <a:latin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2787947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00;p18">
            <a:extLst>
              <a:ext uri="{FF2B5EF4-FFF2-40B4-BE49-F238E27FC236}">
                <a16:creationId xmlns:a16="http://schemas.microsoft.com/office/drawing/2014/main" id="{595828ED-40D6-4F86-8089-EBF9F4ECD894}"/>
              </a:ext>
            </a:extLst>
          </p:cNvPr>
          <p:cNvSpPr/>
          <p:nvPr/>
        </p:nvSpPr>
        <p:spPr>
          <a:xfrm rot="13181277">
            <a:off x="-203721" y="170043"/>
            <a:ext cx="1393461" cy="1393461"/>
          </a:xfrm>
          <a:prstGeom prst="chord">
            <a:avLst>
              <a:gd name="adj1" fmla="val 295560"/>
              <a:gd name="adj2" fmla="val 16608583"/>
            </a:avLst>
          </a:prstGeom>
          <a:solidFill>
            <a:srgbClr val="FFF0ED">
              <a:alpha val="9215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B233C7-CB3B-43D5-98DE-6CAC5BDAA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425" y="992700"/>
            <a:ext cx="4629150" cy="3575500"/>
          </a:xfrm>
          <a:prstGeom prst="rect">
            <a:avLst/>
          </a:prstGeom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D2D60556-576A-4267-B0EF-CC626E0BA5FD}"/>
              </a:ext>
            </a:extLst>
          </p:cNvPr>
          <p:cNvSpPr txBox="1">
            <a:spLocks/>
          </p:cNvSpPr>
          <p:nvPr/>
        </p:nvSpPr>
        <p:spPr>
          <a:xfrm>
            <a:off x="272925" y="252229"/>
            <a:ext cx="1036945" cy="61454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dist"/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협업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25;p21">
            <a:extLst>
              <a:ext uri="{FF2B5EF4-FFF2-40B4-BE49-F238E27FC236}">
                <a16:creationId xmlns:a16="http://schemas.microsoft.com/office/drawing/2014/main" id="{FF7D3BA6-CC74-4B68-9C05-4C498D8116F3}"/>
              </a:ext>
            </a:extLst>
          </p:cNvPr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00;p18">
            <a:extLst>
              <a:ext uri="{FF2B5EF4-FFF2-40B4-BE49-F238E27FC236}">
                <a16:creationId xmlns:a16="http://schemas.microsoft.com/office/drawing/2014/main" id="{8E61092B-F54F-43EE-8693-EF4951B9AF4F}"/>
              </a:ext>
            </a:extLst>
          </p:cNvPr>
          <p:cNvSpPr/>
          <p:nvPr/>
        </p:nvSpPr>
        <p:spPr>
          <a:xfrm rot="2300976">
            <a:off x="5673901" y="518251"/>
            <a:ext cx="4106997" cy="4106997"/>
          </a:xfrm>
          <a:prstGeom prst="chord">
            <a:avLst>
              <a:gd name="adj1" fmla="val 295560"/>
              <a:gd name="adj2" fmla="val 16608583"/>
            </a:avLst>
          </a:prstGeom>
          <a:solidFill>
            <a:srgbClr val="FFF0ED">
              <a:alpha val="9215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3" name="Google Shape;263;p3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7E4E9B85-295D-483B-9786-890C9B132C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740072"/>
              </p:ext>
            </p:extLst>
          </p:nvPr>
        </p:nvGraphicFramePr>
        <p:xfrm>
          <a:off x="1161321" y="1011729"/>
          <a:ext cx="6821358" cy="381507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36231">
                  <a:extLst>
                    <a:ext uri="{9D8B030D-6E8A-4147-A177-3AD203B41FA5}">
                      <a16:colId xmlns:a16="http://schemas.microsoft.com/office/drawing/2014/main" val="2279893450"/>
                    </a:ext>
                  </a:extLst>
                </a:gridCol>
                <a:gridCol w="1319125">
                  <a:extLst>
                    <a:ext uri="{9D8B030D-6E8A-4147-A177-3AD203B41FA5}">
                      <a16:colId xmlns:a16="http://schemas.microsoft.com/office/drawing/2014/main" val="802926614"/>
                    </a:ext>
                  </a:extLst>
                </a:gridCol>
                <a:gridCol w="4566002">
                  <a:extLst>
                    <a:ext uri="{9D8B030D-6E8A-4147-A177-3AD203B41FA5}">
                      <a16:colId xmlns:a16="http://schemas.microsoft.com/office/drawing/2014/main" val="3076039637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요구사항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상세내용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5105683"/>
                  </a:ext>
                </a:extLst>
              </a:tr>
              <a:tr h="8435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메인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데이터베이스를 받아 보호소에 있는 유기견의 ‘</a:t>
                      </a:r>
                      <a:r>
                        <a:rPr lang="ko-KR" altLang="en-US" sz="1200" dirty="0" err="1"/>
                        <a:t>견종</a:t>
                      </a:r>
                      <a:r>
                        <a:rPr lang="ko-KR" altLang="en-US" sz="1200" dirty="0"/>
                        <a:t>’</a:t>
                      </a:r>
                      <a:r>
                        <a:rPr lang="en-US" altLang="ko-KR" sz="1200" dirty="0"/>
                        <a:t>, ‘</a:t>
                      </a:r>
                      <a:r>
                        <a:rPr lang="ko-KR" altLang="en-US" sz="1200" dirty="0"/>
                        <a:t>코드’</a:t>
                      </a:r>
                      <a:r>
                        <a:rPr lang="en-US" altLang="ko-KR" sz="1200" dirty="0"/>
                        <a:t>, 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 err="1"/>
                        <a:t>마릿수</a:t>
                      </a:r>
                      <a:r>
                        <a:rPr lang="ko-KR" altLang="en-US" sz="1200" dirty="0"/>
                        <a:t>’</a:t>
                      </a:r>
                      <a:r>
                        <a:rPr lang="en-US" altLang="ko-KR" sz="1200" dirty="0"/>
                        <a:t>, ‘</a:t>
                      </a:r>
                      <a:r>
                        <a:rPr lang="ko-KR" altLang="en-US" sz="1200" dirty="0"/>
                        <a:t>보호센터 위치’ 값이 적혀 있는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 err="1"/>
                        <a:t>dog_master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테이블</a:t>
                      </a:r>
                      <a:r>
                        <a:rPr lang="en-US" altLang="ko-KR" sz="1200" dirty="0"/>
                        <a:t>(table) </a:t>
                      </a:r>
                      <a:r>
                        <a:rPr lang="ko-KR" altLang="en-US" sz="1200" dirty="0"/>
                        <a:t>출력 </a:t>
                      </a:r>
                      <a:r>
                        <a:rPr lang="en-US" altLang="ko-KR" sz="1200" dirty="0"/>
                        <a:t>– </a:t>
                      </a:r>
                    </a:p>
                    <a:p>
                      <a:pPr algn="ctr" latinLnBrk="1"/>
                      <a:r>
                        <a:rPr lang="ko-KR" altLang="en-US" sz="1200" dirty="0"/>
                        <a:t>하단에 추가 버튼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수정 버튼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삭제 버튼 출력</a:t>
                      </a:r>
                      <a:r>
                        <a:rPr lang="en-US" altLang="ko-KR" sz="1200" dirty="0"/>
                        <a:t> 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9224889"/>
                  </a:ext>
                </a:extLst>
              </a:tr>
              <a:tr h="656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 err="1"/>
                        <a:t>견종</a:t>
                      </a:r>
                      <a:r>
                        <a:rPr lang="ko-KR" altLang="en-US" sz="1200" dirty="0"/>
                        <a:t>’</a:t>
                      </a:r>
                      <a:r>
                        <a:rPr lang="en-US" altLang="ko-KR" sz="1200" dirty="0"/>
                        <a:t>, ‘</a:t>
                      </a:r>
                      <a:r>
                        <a:rPr lang="ko-KR" altLang="en-US" sz="1200" dirty="0"/>
                        <a:t>코드’</a:t>
                      </a:r>
                      <a:r>
                        <a:rPr lang="en-US" altLang="ko-KR" sz="1200" dirty="0"/>
                        <a:t>, ‘</a:t>
                      </a:r>
                      <a:r>
                        <a:rPr lang="ko-KR" altLang="en-US" sz="1200" dirty="0" err="1"/>
                        <a:t>마릿수</a:t>
                      </a:r>
                      <a:r>
                        <a:rPr lang="ko-KR" altLang="en-US" sz="1200" dirty="0"/>
                        <a:t>’</a:t>
                      </a:r>
                      <a:r>
                        <a:rPr lang="en-US" altLang="ko-KR" sz="1200" dirty="0"/>
                        <a:t>, ‘</a:t>
                      </a:r>
                      <a:r>
                        <a:rPr lang="ko-KR" altLang="en-US" sz="1200" dirty="0"/>
                        <a:t>보호센터’ 위치 입력 화면 </a:t>
                      </a:r>
                      <a:r>
                        <a:rPr lang="en-US" altLang="ko-KR" sz="1200" dirty="0"/>
                        <a:t>-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 err="1"/>
                        <a:t>코드’는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고유값으로</a:t>
                      </a:r>
                      <a:r>
                        <a:rPr lang="ko-KR" altLang="en-US" sz="1200" dirty="0"/>
                        <a:t> 입력 </a:t>
                      </a:r>
                      <a:r>
                        <a:rPr lang="en-US" altLang="ko-KR" sz="1200" dirty="0"/>
                        <a:t>– </a:t>
                      </a:r>
                    </a:p>
                    <a:p>
                      <a:pPr algn="ctr" latinLnBrk="1"/>
                      <a:r>
                        <a:rPr lang="ko-KR" altLang="en-US" sz="1200" dirty="0"/>
                        <a:t>확인 버튼을 누르면 데이터 항목 추가 완료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8062982"/>
                  </a:ext>
                </a:extLst>
              </a:tr>
              <a:tr h="656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 err="1"/>
                        <a:t>견종</a:t>
                      </a:r>
                      <a:r>
                        <a:rPr lang="ko-KR" altLang="en-US" sz="1200" dirty="0"/>
                        <a:t>’</a:t>
                      </a:r>
                      <a:r>
                        <a:rPr lang="en-US" altLang="ko-KR" sz="1200" dirty="0"/>
                        <a:t>, ‘</a:t>
                      </a:r>
                      <a:r>
                        <a:rPr lang="ko-KR" altLang="en-US" sz="1200" dirty="0"/>
                        <a:t>코드’</a:t>
                      </a:r>
                      <a:r>
                        <a:rPr lang="en-US" altLang="ko-KR" sz="1200" dirty="0"/>
                        <a:t>, ‘</a:t>
                      </a:r>
                      <a:r>
                        <a:rPr lang="ko-KR" altLang="en-US" sz="1200" dirty="0" err="1"/>
                        <a:t>마릿수</a:t>
                      </a:r>
                      <a:r>
                        <a:rPr lang="ko-KR" altLang="en-US" sz="1200" dirty="0"/>
                        <a:t>’</a:t>
                      </a:r>
                      <a:r>
                        <a:rPr lang="en-US" altLang="ko-KR" sz="1200" dirty="0"/>
                        <a:t>, ‘</a:t>
                      </a:r>
                      <a:r>
                        <a:rPr lang="ko-KR" altLang="en-US" sz="1200" dirty="0"/>
                        <a:t>보호센터’ 위치 입력 화면 </a:t>
                      </a:r>
                      <a:r>
                        <a:rPr lang="en-US" altLang="ko-KR" sz="1200" dirty="0"/>
                        <a:t>– 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 err="1"/>
                        <a:t>코드’는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고유값으로</a:t>
                      </a:r>
                      <a:r>
                        <a:rPr lang="ko-KR" altLang="en-US" sz="1200" dirty="0"/>
                        <a:t> 입력 </a:t>
                      </a:r>
                      <a:r>
                        <a:rPr lang="en-US" altLang="ko-KR" sz="1200" dirty="0"/>
                        <a:t>– </a:t>
                      </a:r>
                    </a:p>
                    <a:p>
                      <a:pPr algn="ctr" latinLnBrk="1"/>
                      <a:r>
                        <a:rPr lang="ko-KR" altLang="en-US" sz="1200" dirty="0"/>
                        <a:t>확인 버튼을 누르면 데이터 항목 추가 완료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0062703"/>
                  </a:ext>
                </a:extLst>
              </a:tr>
              <a:tr h="4686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항목을 선택하여 데이터 삭제하기 </a:t>
                      </a: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데이터 항목이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선택되지 않으면 항목을 선택하라는 문구의 화면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9908762"/>
                  </a:ext>
                </a:extLst>
              </a:tr>
              <a:tr h="4686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저장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항목을 선택하여 데이터 삭제하기 </a:t>
                      </a: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데이터 항목이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선택되지 않으면 항목을 선택하라는 문구의 화면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8172029"/>
                  </a:ext>
                </a:extLst>
              </a:tr>
              <a:tr h="3124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종료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화면 종료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8660456"/>
                  </a:ext>
                </a:extLst>
              </a:tr>
            </a:tbl>
          </a:graphicData>
        </a:graphic>
      </p:graphicFrame>
      <p:sp>
        <p:nvSpPr>
          <p:cNvPr id="25" name="Google Shape;494;p46">
            <a:extLst>
              <a:ext uri="{FF2B5EF4-FFF2-40B4-BE49-F238E27FC236}">
                <a16:creationId xmlns:a16="http://schemas.microsoft.com/office/drawing/2014/main" id="{37827CB2-FD43-4E31-91F2-2B7053BB38A8}"/>
              </a:ext>
            </a:extLst>
          </p:cNvPr>
          <p:cNvSpPr txBox="1">
            <a:spLocks/>
          </p:cNvSpPr>
          <p:nvPr/>
        </p:nvSpPr>
        <p:spPr>
          <a:xfrm>
            <a:off x="500270" y="316700"/>
            <a:ext cx="2271506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dist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요구사항명세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31000"/>
          </a:schemeClr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5;p21">
            <a:extLst>
              <a:ext uri="{FF2B5EF4-FFF2-40B4-BE49-F238E27FC236}">
                <a16:creationId xmlns:a16="http://schemas.microsoft.com/office/drawing/2014/main" id="{57A6FF94-99B7-4F60-AE11-49C48128D7DD}"/>
              </a:ext>
            </a:extLst>
          </p:cNvPr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3" name="Google Shape;263;p3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" name="Google Shape;494;p46">
            <a:extLst>
              <a:ext uri="{FF2B5EF4-FFF2-40B4-BE49-F238E27FC236}">
                <a16:creationId xmlns:a16="http://schemas.microsoft.com/office/drawing/2014/main" id="{6A21BA1B-4B1C-4A31-BDD9-5A2984A902F3}"/>
              </a:ext>
            </a:extLst>
          </p:cNvPr>
          <p:cNvSpPr txBox="1">
            <a:spLocks/>
          </p:cNvSpPr>
          <p:nvPr/>
        </p:nvSpPr>
        <p:spPr>
          <a:xfrm>
            <a:off x="500270" y="316700"/>
            <a:ext cx="3071605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dist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시퀀스 다이어그램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CE46FE-35CB-42C4-AD48-EC3509ECE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2" y="934440"/>
            <a:ext cx="7686675" cy="40171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07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5;p21">
            <a:extLst>
              <a:ext uri="{FF2B5EF4-FFF2-40B4-BE49-F238E27FC236}">
                <a16:creationId xmlns:a16="http://schemas.microsoft.com/office/drawing/2014/main" id="{B61AF6A7-C59A-4988-BFEC-6A0945AA1C57}"/>
              </a:ext>
            </a:extLst>
          </p:cNvPr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3" name="Google Shape;263;p3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5" name="Google Shape;494;p46">
            <a:extLst>
              <a:ext uri="{FF2B5EF4-FFF2-40B4-BE49-F238E27FC236}">
                <a16:creationId xmlns:a16="http://schemas.microsoft.com/office/drawing/2014/main" id="{6A21BA1B-4B1C-4A31-BDD9-5A2984A902F3}"/>
              </a:ext>
            </a:extLst>
          </p:cNvPr>
          <p:cNvSpPr txBox="1">
            <a:spLocks/>
          </p:cNvSpPr>
          <p:nvPr/>
        </p:nvSpPr>
        <p:spPr>
          <a:xfrm>
            <a:off x="500270" y="316700"/>
            <a:ext cx="1985755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dist"/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유스케이스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29145F9-A4E0-4D1E-872E-F5211BCB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087" y="876300"/>
            <a:ext cx="6219825" cy="40993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7715784"/>
      </p:ext>
    </p:extLst>
  </p:cSld>
  <p:clrMapOvr>
    <a:masterClrMapping/>
  </p:clrMapOvr>
</p:sld>
</file>

<file path=ppt/theme/theme1.xml><?xml version="1.0" encoding="utf-8"?>
<a:theme xmlns:a="http://schemas.openxmlformats.org/drawingml/2006/main" name="Feeble template">
  <a:themeElements>
    <a:clrScheme name="Custom 347">
      <a:dk1>
        <a:srgbClr val="333A47"/>
      </a:dk1>
      <a:lt1>
        <a:srgbClr val="FFFFFF"/>
      </a:lt1>
      <a:dk2>
        <a:srgbClr val="707379"/>
      </a:dk2>
      <a:lt2>
        <a:srgbClr val="FFF0ED"/>
      </a:lt2>
      <a:accent1>
        <a:srgbClr val="FFB9A7"/>
      </a:accent1>
      <a:accent2>
        <a:srgbClr val="D26A50"/>
      </a:accent2>
      <a:accent3>
        <a:srgbClr val="8BB0C4"/>
      </a:accent3>
      <a:accent4>
        <a:srgbClr val="5F759B"/>
      </a:accent4>
      <a:accent5>
        <a:srgbClr val="E2C7A1"/>
      </a:accent5>
      <a:accent6>
        <a:srgbClr val="B28F64"/>
      </a:accent6>
      <a:hlink>
        <a:srgbClr val="425C8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1525</TotalTime>
  <Words>569</Words>
  <Application>Microsoft Office PowerPoint</Application>
  <PresentationFormat>화면 슬라이드 쇼(16:9)</PresentationFormat>
  <Paragraphs>161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8" baseType="lpstr">
      <vt:lpstr>Inter</vt:lpstr>
      <vt:lpstr>HY견고딕</vt:lpstr>
      <vt:lpstr>Playfair Display Regular</vt:lpstr>
      <vt:lpstr>Arial</vt:lpstr>
      <vt:lpstr>Calibri</vt:lpstr>
      <vt:lpstr>Georgia</vt:lpstr>
      <vt:lpstr>맑은 고딕</vt:lpstr>
      <vt:lpstr>Playfair Display</vt:lpstr>
      <vt:lpstr>휴먼모음T</vt:lpstr>
      <vt:lpstr>HY중고딕</vt:lpstr>
      <vt:lpstr>HY얕은샘물M</vt:lpstr>
      <vt:lpstr>Inter-Regular</vt:lpstr>
      <vt:lpstr>Feeble template</vt:lpstr>
      <vt:lpstr>유기견 보호 관리 </vt:lpstr>
      <vt:lpstr>PowerPoint 프레젠테이션</vt:lpstr>
      <vt:lpstr>PowerPoint 프레젠테이션</vt:lpstr>
      <vt:lpstr>일정표</vt:lpstr>
      <vt:lpstr>업무 분담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DAO – 테이블 연동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피드백</vt:lpstr>
      <vt:lpstr>Thanks!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ez220409</dc:creator>
  <cp:lastModifiedBy>ez220409</cp:lastModifiedBy>
  <cp:revision>154</cp:revision>
  <dcterms:modified xsi:type="dcterms:W3CDTF">2022-06-29T06:43:54Z</dcterms:modified>
</cp:coreProperties>
</file>